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206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48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206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206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8340" cy="6858000"/>
          </a:xfrm>
          <a:custGeom>
            <a:avLst/>
            <a:gdLst/>
            <a:ahLst/>
            <a:cxnLst/>
            <a:rect l="l" t="t" r="r" b="b"/>
            <a:pathLst>
              <a:path w="688340" h="6858000">
                <a:moveTo>
                  <a:pt x="687865" y="0"/>
                </a:moveTo>
                <a:lnTo>
                  <a:pt x="0" y="0"/>
                </a:lnTo>
                <a:lnTo>
                  <a:pt x="0" y="6857999"/>
                </a:lnTo>
                <a:lnTo>
                  <a:pt x="687865" y="6857999"/>
                </a:lnTo>
                <a:lnTo>
                  <a:pt x="687865" y="0"/>
                </a:lnTo>
                <a:close/>
              </a:path>
            </a:pathLst>
          </a:custGeom>
          <a:solidFill>
            <a:srgbClr val="002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88340" cy="6858000"/>
          </a:xfrm>
          <a:custGeom>
            <a:avLst/>
            <a:gdLst/>
            <a:ahLst/>
            <a:cxnLst/>
            <a:rect l="l" t="t" r="r" b="b"/>
            <a:pathLst>
              <a:path w="688340" h="6858000">
                <a:moveTo>
                  <a:pt x="0" y="0"/>
                </a:moveTo>
                <a:lnTo>
                  <a:pt x="687865" y="0"/>
                </a:lnTo>
                <a:lnTo>
                  <a:pt x="6878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129" y="5667152"/>
            <a:ext cx="1188259" cy="119084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7463" y="6452161"/>
            <a:ext cx="545523" cy="3695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9038" y="2027080"/>
            <a:ext cx="7253922" cy="1356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00206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9122" y="2450083"/>
            <a:ext cx="9095105" cy="165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48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dipace@unifg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studiumanistici.unifg.it/it/studenti/servizio-management-didattico/orario-delle-lezion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sera.org/" TargetMode="External"/><Relationship Id="rId2" Type="http://schemas.openxmlformats.org/officeDocument/2006/relationships/hyperlink" Target="http://www.edx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fg.it/it/internazionale/parti-con-unifg/virtual-mobility" TargetMode="External"/><Relationship Id="rId4" Type="http://schemas.openxmlformats.org/officeDocument/2006/relationships/hyperlink" Target="http://www.futurelearn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anistici.unifg.it/it/studenti/servizio-management-didattico/prove-di-verifica-iniziale-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anistici.unifg.it/it/corsi/corsi-di-laurea" TargetMode="External"/><Relationship Id="rId2" Type="http://schemas.openxmlformats.org/officeDocument/2006/relationships/hyperlink" Target="mailto:anna.dipace@unifg.i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dipace@unifg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fg.it/it/studiare/corsi-di-laurea/lauree-triennali-e-ciclo-unico/scienze-delle-attivita-motorie-e-sport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20853" y="4800600"/>
            <a:ext cx="6393816" cy="74558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45"/>
              </a:spcBef>
            </a:pPr>
            <a:r>
              <a:rPr sz="2400" spc="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400" spc="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400"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400" spc="-1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rd</a:t>
            </a:r>
            <a:r>
              <a:rPr sz="24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400" spc="-1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400" spc="-2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2400" spc="-1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400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400" spc="-1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400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400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4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400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6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400" spc="-114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400" spc="-19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400" spc="-17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400" spc="-7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400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7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</a:t>
            </a:r>
            <a:r>
              <a:rPr sz="2400" spc="-114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400" spc="-10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f</a:t>
            </a:r>
            <a:r>
              <a:rPr sz="2400" spc="15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.</a:t>
            </a:r>
            <a:r>
              <a:rPr sz="2400" spc="-17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ss</a:t>
            </a:r>
            <a:r>
              <a:rPr sz="2400" spc="-23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400" spc="-1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400" spc="-2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400"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400" spc="-1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</a:t>
            </a:r>
            <a:r>
              <a:rPr sz="2400" spc="-2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4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  </a:t>
            </a:r>
            <a:r>
              <a:rPr sz="24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  <a:hlinkClick r:id="rId2"/>
              </a:rPr>
              <a:t>anna.dipace@unifg.it</a:t>
            </a:r>
            <a:endParaRPr sz="2400" dirty="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9098" y="5791200"/>
            <a:ext cx="145732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-2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a.</a:t>
            </a:r>
            <a:r>
              <a:rPr sz="1750" spc="-14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1750" spc="10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.</a:t>
            </a:r>
            <a:r>
              <a:rPr sz="175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202</a:t>
            </a:r>
            <a:r>
              <a:rPr lang="it-IT" sz="175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3</a:t>
            </a:r>
            <a:r>
              <a:rPr sz="1750"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/</a:t>
            </a:r>
            <a:r>
              <a:rPr sz="175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202</a:t>
            </a:r>
            <a:r>
              <a:rPr lang="it-IT" sz="175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4</a:t>
            </a:r>
            <a:endParaRPr sz="1750" dirty="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8BF2690-38CB-9DC5-3C14-47B04793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0"/>
            <a:ext cx="8427562" cy="2492990"/>
          </a:xfrm>
        </p:spPr>
        <p:txBody>
          <a:bodyPr/>
          <a:lstStyle/>
          <a:p>
            <a:pPr algn="ctr"/>
            <a:r>
              <a:rPr lang="it-IT" sz="5400" spc="110" dirty="0" err="1">
                <a:latin typeface="Bodoni MT" panose="02070603080606020203" pitchFamily="18" charset="0"/>
              </a:rPr>
              <a:t>CdS</a:t>
            </a:r>
            <a:r>
              <a:rPr lang="it-IT" sz="5400" spc="110" dirty="0">
                <a:latin typeface="Bodoni MT" panose="02070603080606020203" pitchFamily="18" charset="0"/>
              </a:rPr>
              <a:t> in</a:t>
            </a:r>
            <a:br>
              <a:rPr lang="it-IT" sz="5400" spc="110" dirty="0">
                <a:latin typeface="Bodoni MT" panose="02070603080606020203" pitchFamily="18" charset="0"/>
              </a:rPr>
            </a:br>
            <a:r>
              <a:rPr lang="it-IT" sz="5400" spc="-145" dirty="0">
                <a:latin typeface="Bodoni MT" panose="02070603080606020203" pitchFamily="18" charset="0"/>
              </a:rPr>
              <a:t>Scienze </a:t>
            </a:r>
            <a:r>
              <a:rPr lang="it-IT" sz="5400" spc="-195" dirty="0">
                <a:latin typeface="Bodoni MT" panose="02070603080606020203" pitchFamily="18" charset="0"/>
              </a:rPr>
              <a:t>delle </a:t>
            </a:r>
            <a:r>
              <a:rPr lang="it-IT" sz="5400" spc="-210" dirty="0">
                <a:latin typeface="Bodoni MT" panose="02070603080606020203" pitchFamily="18" charset="0"/>
              </a:rPr>
              <a:t>Attività </a:t>
            </a:r>
            <a:r>
              <a:rPr lang="it-IT" sz="5400" spc="-190" dirty="0">
                <a:latin typeface="Bodoni MT" panose="02070603080606020203" pitchFamily="18" charset="0"/>
              </a:rPr>
              <a:t>Motorie </a:t>
            </a:r>
            <a:r>
              <a:rPr lang="it-IT" sz="5400" spc="-935" dirty="0">
                <a:latin typeface="Bodoni MT" panose="02070603080606020203" pitchFamily="18" charset="0"/>
              </a:rPr>
              <a:t> </a:t>
            </a:r>
            <a:r>
              <a:rPr lang="it-IT" sz="5400" spc="-210" dirty="0">
                <a:latin typeface="Bodoni MT" panose="02070603080606020203" pitchFamily="18" charset="0"/>
              </a:rPr>
              <a:t>e</a:t>
            </a:r>
            <a:r>
              <a:rPr lang="it-IT" sz="5400" spc="-114" dirty="0">
                <a:latin typeface="Bodoni MT" panose="02070603080606020203" pitchFamily="18" charset="0"/>
              </a:rPr>
              <a:t> </a:t>
            </a:r>
            <a:r>
              <a:rPr lang="it-IT" sz="5400" spc="-85" dirty="0">
                <a:latin typeface="Bodoni MT" panose="02070603080606020203" pitchFamily="18" charset="0"/>
              </a:rPr>
              <a:t>S</a:t>
            </a:r>
            <a:r>
              <a:rPr lang="it-IT" sz="5400" spc="-105" dirty="0">
                <a:latin typeface="Bodoni MT" panose="02070603080606020203" pitchFamily="18" charset="0"/>
              </a:rPr>
              <a:t>p</a:t>
            </a:r>
            <a:r>
              <a:rPr lang="it-IT" sz="5400" spc="-180" dirty="0">
                <a:latin typeface="Bodoni MT" panose="02070603080606020203" pitchFamily="18" charset="0"/>
              </a:rPr>
              <a:t>o</a:t>
            </a:r>
            <a:r>
              <a:rPr lang="it-IT" sz="5400" spc="-300" dirty="0">
                <a:latin typeface="Bodoni MT" panose="02070603080606020203" pitchFamily="18" charset="0"/>
              </a:rPr>
              <a:t>r</a:t>
            </a:r>
            <a:r>
              <a:rPr lang="it-IT" sz="5400" spc="-215" dirty="0">
                <a:latin typeface="Bodoni MT" panose="02070603080606020203" pitchFamily="18" charset="0"/>
              </a:rPr>
              <a:t>t</a:t>
            </a:r>
            <a:r>
              <a:rPr lang="it-IT" sz="5400" spc="-200" dirty="0">
                <a:latin typeface="Bodoni MT" panose="02070603080606020203" pitchFamily="18" charset="0"/>
              </a:rPr>
              <a:t>i</a:t>
            </a:r>
            <a:r>
              <a:rPr lang="it-IT" sz="5400" spc="-360" dirty="0">
                <a:latin typeface="Bodoni MT" panose="02070603080606020203" pitchFamily="18" charset="0"/>
              </a:rPr>
              <a:t>v</a:t>
            </a:r>
            <a:r>
              <a:rPr lang="it-IT" sz="5400" spc="-210" dirty="0">
                <a:latin typeface="Bodoni MT" panose="02070603080606020203" pitchFamily="18" charset="0"/>
              </a:rPr>
              <a:t>e</a:t>
            </a:r>
            <a:endParaRPr lang="it-IT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354" y="360171"/>
            <a:ext cx="7373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5" dirty="0">
                <a:solidFill>
                  <a:srgbClr val="002481"/>
                </a:solidFill>
              </a:rPr>
              <a:t>At</a:t>
            </a:r>
            <a:r>
              <a:rPr sz="4000" spc="-220" dirty="0">
                <a:solidFill>
                  <a:srgbClr val="002481"/>
                </a:solidFill>
              </a:rPr>
              <a:t>t</a:t>
            </a:r>
            <a:r>
              <a:rPr sz="4000" spc="-114" dirty="0">
                <a:solidFill>
                  <a:srgbClr val="002481"/>
                </a:solidFill>
              </a:rPr>
              <a:t>i</a:t>
            </a:r>
            <a:r>
              <a:rPr sz="4000" spc="-480" dirty="0">
                <a:solidFill>
                  <a:srgbClr val="002481"/>
                </a:solidFill>
              </a:rPr>
              <a:t>v</a:t>
            </a:r>
            <a:r>
              <a:rPr sz="4000" spc="-114" dirty="0">
                <a:solidFill>
                  <a:srgbClr val="002481"/>
                </a:solidFill>
              </a:rPr>
              <a:t>i</a:t>
            </a:r>
            <a:r>
              <a:rPr sz="4000" spc="-220" dirty="0">
                <a:solidFill>
                  <a:srgbClr val="002481"/>
                </a:solidFill>
              </a:rPr>
              <a:t>t</a:t>
            </a:r>
            <a:r>
              <a:rPr sz="4000" spc="-370" dirty="0">
                <a:solidFill>
                  <a:srgbClr val="002481"/>
                </a:solidFill>
              </a:rPr>
              <a:t>à</a:t>
            </a:r>
            <a:r>
              <a:rPr sz="4000" spc="-135" dirty="0">
                <a:solidFill>
                  <a:srgbClr val="002481"/>
                </a:solidFill>
              </a:rPr>
              <a:t> </a:t>
            </a:r>
            <a:r>
              <a:rPr sz="4000" spc="-320" dirty="0">
                <a:solidFill>
                  <a:srgbClr val="002481"/>
                </a:solidFill>
              </a:rPr>
              <a:t>d</a:t>
            </a:r>
            <a:r>
              <a:rPr sz="4000" spc="-114" dirty="0">
                <a:solidFill>
                  <a:srgbClr val="002481"/>
                </a:solidFill>
              </a:rPr>
              <a:t>i</a:t>
            </a:r>
            <a:r>
              <a:rPr sz="4000" spc="-320" dirty="0">
                <a:solidFill>
                  <a:srgbClr val="002481"/>
                </a:solidFill>
              </a:rPr>
              <a:t>d</a:t>
            </a:r>
            <a:r>
              <a:rPr sz="4000" spc="-370" dirty="0">
                <a:solidFill>
                  <a:srgbClr val="002481"/>
                </a:solidFill>
              </a:rPr>
              <a:t>a</a:t>
            </a:r>
            <a:r>
              <a:rPr sz="4000" spc="-220" dirty="0">
                <a:solidFill>
                  <a:srgbClr val="002481"/>
                </a:solidFill>
              </a:rPr>
              <a:t>tt</a:t>
            </a:r>
            <a:r>
              <a:rPr sz="4000" spc="-114" dirty="0">
                <a:solidFill>
                  <a:srgbClr val="002481"/>
                </a:solidFill>
              </a:rPr>
              <a:t>i</a:t>
            </a:r>
            <a:r>
              <a:rPr sz="4000" spc="-130" dirty="0">
                <a:solidFill>
                  <a:srgbClr val="002481"/>
                </a:solidFill>
              </a:rPr>
              <a:t>c</a:t>
            </a:r>
            <a:r>
              <a:rPr sz="4000" spc="-270" dirty="0">
                <a:solidFill>
                  <a:srgbClr val="002481"/>
                </a:solidFill>
              </a:rPr>
              <a:t>he</a:t>
            </a:r>
            <a:r>
              <a:rPr sz="4000" spc="-130" dirty="0">
                <a:solidFill>
                  <a:srgbClr val="002481"/>
                </a:solidFill>
              </a:rPr>
              <a:t> </a:t>
            </a:r>
            <a:r>
              <a:rPr sz="4000" spc="-320" dirty="0">
                <a:solidFill>
                  <a:srgbClr val="002481"/>
                </a:solidFill>
              </a:rPr>
              <a:t>d</a:t>
            </a:r>
            <a:r>
              <a:rPr sz="4000" spc="-190" dirty="0">
                <a:solidFill>
                  <a:srgbClr val="002481"/>
                </a:solidFill>
              </a:rPr>
              <a:t>el</a:t>
            </a:r>
            <a:r>
              <a:rPr sz="4000" spc="-140" dirty="0">
                <a:solidFill>
                  <a:srgbClr val="002481"/>
                </a:solidFill>
              </a:rPr>
              <a:t> </a:t>
            </a:r>
            <a:r>
              <a:rPr sz="4000" spc="-275" dirty="0">
                <a:solidFill>
                  <a:srgbClr val="002481"/>
                </a:solidFill>
              </a:rPr>
              <a:t>s</a:t>
            </a:r>
            <a:r>
              <a:rPr sz="4000" spc="-180" dirty="0">
                <a:solidFill>
                  <a:srgbClr val="002481"/>
                </a:solidFill>
              </a:rPr>
              <a:t>ec</a:t>
            </a:r>
            <a:r>
              <a:rPr sz="4000" spc="-235" dirty="0">
                <a:solidFill>
                  <a:srgbClr val="002481"/>
                </a:solidFill>
              </a:rPr>
              <a:t>o</a:t>
            </a:r>
            <a:r>
              <a:rPr sz="4000" spc="-260" dirty="0">
                <a:solidFill>
                  <a:srgbClr val="002481"/>
                </a:solidFill>
              </a:rPr>
              <a:t>n</a:t>
            </a:r>
            <a:r>
              <a:rPr sz="4000" spc="-320" dirty="0">
                <a:solidFill>
                  <a:srgbClr val="002481"/>
                </a:solidFill>
              </a:rPr>
              <a:t>d</a:t>
            </a:r>
            <a:r>
              <a:rPr sz="4000" spc="-204" dirty="0">
                <a:solidFill>
                  <a:srgbClr val="002481"/>
                </a:solidFill>
              </a:rPr>
              <a:t>o</a:t>
            </a:r>
            <a:r>
              <a:rPr sz="4000" spc="-130" dirty="0">
                <a:solidFill>
                  <a:srgbClr val="002481"/>
                </a:solidFill>
              </a:rPr>
              <a:t> </a:t>
            </a:r>
            <a:r>
              <a:rPr sz="4000" spc="-370" dirty="0">
                <a:solidFill>
                  <a:srgbClr val="002481"/>
                </a:solidFill>
              </a:rPr>
              <a:t>a</a:t>
            </a:r>
            <a:r>
              <a:rPr sz="4000" spc="-290" dirty="0">
                <a:solidFill>
                  <a:srgbClr val="002481"/>
                </a:solidFill>
              </a:rPr>
              <a:t>nn</a:t>
            </a:r>
            <a:r>
              <a:rPr sz="4000" spc="-204" dirty="0">
                <a:solidFill>
                  <a:srgbClr val="002481"/>
                </a:solidFill>
              </a:rPr>
              <a:t>o</a:t>
            </a:r>
            <a:r>
              <a:rPr sz="4000" spc="-130" dirty="0">
                <a:solidFill>
                  <a:srgbClr val="002481"/>
                </a:solidFill>
              </a:rPr>
              <a:t> </a:t>
            </a:r>
            <a:r>
              <a:rPr sz="4000" spc="-55" dirty="0">
                <a:solidFill>
                  <a:srgbClr val="002481"/>
                </a:solidFill>
              </a:rPr>
              <a:t>II</a:t>
            </a:r>
            <a:r>
              <a:rPr sz="4000" spc="-45" dirty="0">
                <a:solidFill>
                  <a:srgbClr val="002481"/>
                </a:solidFill>
              </a:rPr>
              <a:t>I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56624" y="1036951"/>
          <a:ext cx="9213214" cy="4745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350" spc="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ANNO</a:t>
                      </a:r>
                      <a:endParaRPr sz="1350">
                        <a:latin typeface="Cambria"/>
                        <a:cs typeface="Cambria"/>
                      </a:endParaRPr>
                    </a:p>
                  </a:txBody>
                  <a:tcPr marL="0" marR="0" marT="12953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COORTE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INSEGNAMENTO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255904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CFU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85" dirty="0">
                          <a:latin typeface="Cambria"/>
                          <a:cs typeface="Cambria"/>
                        </a:rPr>
                        <a:t>Farmacologia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Applicata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alle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65" dirty="0">
                          <a:latin typeface="Cambria"/>
                          <a:cs typeface="Cambria"/>
                        </a:rPr>
                        <a:t>Scienze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delle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Attività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Motorie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Sportive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75" dirty="0">
                          <a:latin typeface="Cambria"/>
                          <a:cs typeface="Cambria"/>
                        </a:rPr>
                        <a:t>Teoria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5" dirty="0">
                          <a:latin typeface="Cambria"/>
                          <a:cs typeface="Cambria"/>
                        </a:rPr>
                        <a:t>dell'Allenamento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Metodi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90" dirty="0">
                          <a:latin typeface="Cambria"/>
                          <a:cs typeface="Cambria"/>
                        </a:rPr>
                        <a:t>della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Valutazione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Motoria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0" dirty="0">
                          <a:latin typeface="Cambria"/>
                          <a:cs typeface="Cambria"/>
                        </a:rPr>
                        <a:t>ed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Attitudinale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90" dirty="0">
                          <a:latin typeface="Cambria"/>
                          <a:cs typeface="Cambria"/>
                        </a:rPr>
                        <a:t>Innovazione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5" dirty="0">
                          <a:latin typeface="Cambria"/>
                          <a:cs typeface="Cambria"/>
                        </a:rPr>
                        <a:t>digitale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95" dirty="0">
                          <a:latin typeface="Cambria"/>
                          <a:cs typeface="Cambria"/>
                        </a:rPr>
                        <a:t>nuovi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0" dirty="0">
                          <a:latin typeface="Cambria"/>
                          <a:cs typeface="Cambria"/>
                        </a:rPr>
                        <a:t>linguaggi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5" dirty="0">
                          <a:latin typeface="Cambria"/>
                          <a:cs typeface="Cambria"/>
                        </a:rPr>
                        <a:t>nello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90" dirty="0">
                          <a:latin typeface="Cambria"/>
                          <a:cs typeface="Cambria"/>
                        </a:rPr>
                        <a:t>sport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80" dirty="0">
                          <a:latin typeface="Cambria"/>
                          <a:cs typeface="Cambria"/>
                        </a:rPr>
                        <a:t>Riabilitazione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Patologia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del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0" dirty="0">
                          <a:latin typeface="Cambria"/>
                          <a:cs typeface="Cambria"/>
                        </a:rPr>
                        <a:t>Movimento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10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ca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tto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5+5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85" dirty="0">
                          <a:latin typeface="Cambria"/>
                          <a:cs typeface="Cambria"/>
                        </a:rPr>
                        <a:t>Attività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0" dirty="0">
                          <a:latin typeface="Cambria"/>
                          <a:cs typeface="Cambria"/>
                        </a:rPr>
                        <a:t>motoria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90" dirty="0">
                          <a:latin typeface="Cambria"/>
                          <a:cs typeface="Cambria"/>
                        </a:rPr>
                        <a:t>preventiva,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5" dirty="0">
                          <a:latin typeface="Cambria"/>
                          <a:cs typeface="Cambria"/>
                        </a:rPr>
                        <a:t>compensativa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14" dirty="0">
                          <a:latin typeface="Cambria"/>
                          <a:cs typeface="Cambria"/>
                        </a:rPr>
                        <a:t>adattata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8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75" dirty="0">
                          <a:latin typeface="Cambria"/>
                          <a:cs typeface="Cambria"/>
                        </a:rPr>
                        <a:t>Teoria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65" dirty="0">
                          <a:latin typeface="Cambria"/>
                          <a:cs typeface="Cambria"/>
                        </a:rPr>
                        <a:t>Tecnica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0" dirty="0">
                          <a:latin typeface="Cambria"/>
                          <a:cs typeface="Cambria"/>
                        </a:rPr>
                        <a:t>Didattica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delle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95" dirty="0">
                          <a:latin typeface="Cambria"/>
                          <a:cs typeface="Cambria"/>
                        </a:rPr>
                        <a:t>attività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90" dirty="0">
                          <a:latin typeface="Cambria"/>
                          <a:cs typeface="Cambria"/>
                        </a:rPr>
                        <a:t>motorie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di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60" dirty="0">
                          <a:latin typeface="Cambria"/>
                          <a:cs typeface="Cambria"/>
                        </a:rPr>
                        <a:t>gruppo,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90" dirty="0">
                          <a:latin typeface="Cambria"/>
                          <a:cs typeface="Cambria"/>
                        </a:rPr>
                        <a:t>ricreative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del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5" dirty="0">
                          <a:latin typeface="Cambria"/>
                          <a:cs typeface="Cambria"/>
                        </a:rPr>
                        <a:t>tempo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libero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roc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nno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60" dirty="0">
                          <a:latin typeface="Cambria"/>
                          <a:cs typeface="Cambria"/>
                        </a:rPr>
                        <a:t>Tesi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09130" y="6049771"/>
            <a:ext cx="94881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20" dirty="0">
                <a:solidFill>
                  <a:srgbClr val="002060"/>
                </a:solidFill>
                <a:latin typeface="Cambria"/>
                <a:cs typeface="Cambria"/>
              </a:rPr>
              <a:t>I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0" dirty="0">
                <a:solidFill>
                  <a:srgbClr val="002060"/>
                </a:solidFill>
                <a:latin typeface="Cambria"/>
                <a:cs typeface="Cambria"/>
              </a:rPr>
              <a:t>docenti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0" dirty="0">
                <a:solidFill>
                  <a:srgbClr val="002060"/>
                </a:solidFill>
                <a:latin typeface="Cambria"/>
                <a:cs typeface="Cambria"/>
              </a:rPr>
              <a:t>titolari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85" dirty="0">
                <a:solidFill>
                  <a:srgbClr val="002060"/>
                </a:solidFill>
                <a:latin typeface="Cambria"/>
                <a:cs typeface="Cambria"/>
              </a:rPr>
              <a:t>degli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20" dirty="0">
                <a:solidFill>
                  <a:srgbClr val="002060"/>
                </a:solidFill>
                <a:latin typeface="Cambria"/>
                <a:cs typeface="Cambria"/>
              </a:rPr>
              <a:t>insegnamenti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e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il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30" dirty="0">
                <a:solidFill>
                  <a:srgbClr val="002060"/>
                </a:solidFill>
                <a:latin typeface="Cambria"/>
                <a:cs typeface="Cambria"/>
              </a:rPr>
              <a:t>semestre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5" dirty="0">
                <a:solidFill>
                  <a:srgbClr val="002060"/>
                </a:solidFill>
                <a:latin typeface="Cambria"/>
                <a:cs typeface="Cambria"/>
              </a:rPr>
              <a:t>di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erogazione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25" dirty="0">
                <a:solidFill>
                  <a:srgbClr val="002060"/>
                </a:solidFill>
                <a:latin typeface="Cambria"/>
                <a:cs typeface="Cambria"/>
              </a:rPr>
              <a:t>viene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5" dirty="0">
                <a:solidFill>
                  <a:srgbClr val="002060"/>
                </a:solidFill>
                <a:latin typeface="Cambria"/>
                <a:cs typeface="Cambria"/>
              </a:rPr>
              <a:t>deciso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5" dirty="0">
                <a:solidFill>
                  <a:srgbClr val="002060"/>
                </a:solidFill>
                <a:latin typeface="Cambria"/>
                <a:cs typeface="Cambria"/>
              </a:rPr>
              <a:t>di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30" dirty="0">
                <a:solidFill>
                  <a:srgbClr val="002060"/>
                </a:solidFill>
                <a:latin typeface="Cambria"/>
                <a:cs typeface="Cambria"/>
              </a:rPr>
              <a:t>anno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0" dirty="0">
                <a:solidFill>
                  <a:srgbClr val="002060"/>
                </a:solidFill>
                <a:latin typeface="Cambria"/>
                <a:cs typeface="Cambria"/>
              </a:rPr>
              <a:t>in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30" dirty="0">
                <a:solidFill>
                  <a:srgbClr val="002060"/>
                </a:solidFill>
                <a:latin typeface="Cambria"/>
                <a:cs typeface="Cambria"/>
              </a:rPr>
              <a:t>anno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quindi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60" dirty="0">
                <a:solidFill>
                  <a:srgbClr val="002060"/>
                </a:solidFill>
                <a:latin typeface="Cambria"/>
                <a:cs typeface="Cambria"/>
              </a:rPr>
              <a:t>ad</a:t>
            </a:r>
            <a:r>
              <a:rPr sz="1800" spc="-5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35" dirty="0">
                <a:solidFill>
                  <a:srgbClr val="002060"/>
                </a:solidFill>
                <a:latin typeface="Cambria"/>
                <a:cs typeface="Cambria"/>
              </a:rPr>
              <a:t>ora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20" dirty="0">
                <a:solidFill>
                  <a:srgbClr val="002060"/>
                </a:solidFill>
                <a:latin typeface="Cambria"/>
                <a:cs typeface="Cambria"/>
              </a:rPr>
              <a:t>non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è </a:t>
            </a:r>
            <a:r>
              <a:rPr sz="1800" spc="-38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0" dirty="0">
                <a:solidFill>
                  <a:srgbClr val="002060"/>
                </a:solidFill>
                <a:latin typeface="Cambria"/>
                <a:cs typeface="Cambria"/>
              </a:rPr>
              <a:t>possibile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0" dirty="0">
                <a:solidFill>
                  <a:srgbClr val="002060"/>
                </a:solidFill>
                <a:latin typeface="Cambria"/>
                <a:cs typeface="Cambria"/>
              </a:rPr>
              <a:t>indice</a:t>
            </a:r>
            <a:r>
              <a:rPr sz="1800" spc="-6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0" dirty="0">
                <a:solidFill>
                  <a:srgbClr val="002060"/>
                </a:solidFill>
                <a:latin typeface="Cambria"/>
                <a:cs typeface="Cambria"/>
              </a:rPr>
              <a:t>tali</a:t>
            </a:r>
            <a:r>
              <a:rPr sz="1800" spc="-6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14" dirty="0">
                <a:solidFill>
                  <a:srgbClr val="002060"/>
                </a:solidFill>
                <a:latin typeface="Cambria"/>
                <a:cs typeface="Cambria"/>
              </a:rPr>
              <a:t>dati</a:t>
            </a:r>
            <a:r>
              <a:rPr sz="1800" spc="-6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5" dirty="0">
                <a:solidFill>
                  <a:srgbClr val="002060"/>
                </a:solidFill>
                <a:latin typeface="Cambria"/>
                <a:cs typeface="Cambria"/>
              </a:rPr>
              <a:t>con</a:t>
            </a:r>
            <a:r>
              <a:rPr sz="1800" spc="-6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precisione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5053" y="674115"/>
            <a:ext cx="62560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2481"/>
                </a:solidFill>
                <a:latin typeface="Bodoni MT" panose="02070603080606020203" pitchFamily="18" charset="0"/>
              </a:rPr>
              <a:t>D</a:t>
            </a:r>
            <a:r>
              <a:rPr sz="4000" spc="10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000" spc="-480" dirty="0">
                <a:solidFill>
                  <a:srgbClr val="002481"/>
                </a:solidFill>
                <a:latin typeface="Bodoni MT" panose="02070603080606020203" pitchFamily="18" charset="0"/>
              </a:rPr>
              <a:t>v</a:t>
            </a:r>
            <a:r>
              <a:rPr sz="4000" spc="-235" dirty="0">
                <a:solidFill>
                  <a:srgbClr val="002481"/>
                </a:solidFill>
                <a:latin typeface="Bodoni MT" panose="02070603080606020203" pitchFamily="18" charset="0"/>
              </a:rPr>
              <a:t>e</a:t>
            </a:r>
            <a:r>
              <a:rPr sz="4000" spc="-125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000" spc="-220" dirty="0">
                <a:solidFill>
                  <a:srgbClr val="002481"/>
                </a:solidFill>
                <a:latin typeface="Bodoni MT" panose="02070603080606020203" pitchFamily="18" charset="0"/>
              </a:rPr>
              <a:t>t</a:t>
            </a:r>
            <a:r>
              <a:rPr sz="4000" spc="-229" dirty="0">
                <a:solidFill>
                  <a:srgbClr val="002481"/>
                </a:solidFill>
                <a:latin typeface="Bodoni MT" panose="02070603080606020203" pitchFamily="18" charset="0"/>
              </a:rPr>
              <a:t>r</a:t>
            </a:r>
            <a:r>
              <a:rPr sz="4000" spc="-280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000" spc="-480" dirty="0">
                <a:solidFill>
                  <a:srgbClr val="002481"/>
                </a:solidFill>
                <a:latin typeface="Bodoni MT" panose="02070603080606020203" pitchFamily="18" charset="0"/>
              </a:rPr>
              <a:t>v</a:t>
            </a:r>
            <a:r>
              <a:rPr sz="4000" spc="-204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000" spc="-125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000" dirty="0">
                <a:solidFill>
                  <a:srgbClr val="002481"/>
                </a:solidFill>
                <a:latin typeface="Bodoni MT" panose="02070603080606020203" pitchFamily="18" charset="0"/>
              </a:rPr>
              <a:t>l</a:t>
            </a:r>
            <a:r>
              <a:rPr sz="4000" spc="5" dirty="0">
                <a:solidFill>
                  <a:srgbClr val="002481"/>
                </a:solidFill>
                <a:latin typeface="Bodoni MT" panose="02070603080606020203" pitchFamily="18" charset="0"/>
              </a:rPr>
              <a:t>’</a:t>
            </a:r>
            <a:r>
              <a:rPr sz="4000" spc="-200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000" spc="-305" dirty="0">
                <a:solidFill>
                  <a:srgbClr val="002481"/>
                </a:solidFill>
                <a:latin typeface="Bodoni MT" panose="02070603080606020203" pitchFamily="18" charset="0"/>
              </a:rPr>
              <a:t>rar</a:t>
            </a:r>
            <a:r>
              <a:rPr sz="4000" spc="-200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000" spc="-204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000" spc="-125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000" spc="-325" dirty="0">
                <a:solidFill>
                  <a:srgbClr val="002481"/>
                </a:solidFill>
                <a:latin typeface="Bodoni MT" panose="02070603080606020203" pitchFamily="18" charset="0"/>
              </a:rPr>
              <a:t>d</a:t>
            </a:r>
            <a:r>
              <a:rPr sz="4000" spc="-229" dirty="0">
                <a:solidFill>
                  <a:srgbClr val="002481"/>
                </a:solidFill>
                <a:latin typeface="Bodoni MT" panose="02070603080606020203" pitchFamily="18" charset="0"/>
              </a:rPr>
              <a:t>e</a:t>
            </a:r>
            <a:r>
              <a:rPr sz="4000" spc="-145" dirty="0">
                <a:solidFill>
                  <a:srgbClr val="002481"/>
                </a:solidFill>
                <a:latin typeface="Bodoni MT" panose="02070603080606020203" pitchFamily="18" charset="0"/>
              </a:rPr>
              <a:t>ll</a:t>
            </a:r>
            <a:r>
              <a:rPr sz="4000" spc="-250" dirty="0">
                <a:solidFill>
                  <a:srgbClr val="002481"/>
                </a:solidFill>
                <a:latin typeface="Bodoni MT" panose="02070603080606020203" pitchFamily="18" charset="0"/>
              </a:rPr>
              <a:t>e</a:t>
            </a:r>
            <a:r>
              <a:rPr sz="4000" spc="-125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000" spc="-140" dirty="0">
                <a:solidFill>
                  <a:srgbClr val="002481"/>
                </a:solidFill>
                <a:latin typeface="Bodoni MT" panose="02070603080606020203" pitchFamily="18" charset="0"/>
              </a:rPr>
              <a:t>l</a:t>
            </a:r>
            <a:r>
              <a:rPr sz="4000" spc="-240" dirty="0">
                <a:solidFill>
                  <a:srgbClr val="002481"/>
                </a:solidFill>
                <a:latin typeface="Bodoni MT" panose="02070603080606020203" pitchFamily="18" charset="0"/>
              </a:rPr>
              <a:t>e</a:t>
            </a:r>
            <a:r>
              <a:rPr sz="4000" spc="-250" dirty="0">
                <a:solidFill>
                  <a:srgbClr val="002481"/>
                </a:solidFill>
                <a:latin typeface="Bodoni MT" panose="02070603080606020203" pitchFamily="18" charset="0"/>
              </a:rPr>
              <a:t>z</a:t>
            </a:r>
            <a:r>
              <a:rPr sz="4000" spc="-120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000" spc="-200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000" spc="-290" dirty="0">
                <a:solidFill>
                  <a:srgbClr val="002481"/>
                </a:solidFill>
                <a:latin typeface="Bodoni MT" panose="02070603080606020203" pitchFamily="18" charset="0"/>
              </a:rPr>
              <a:t>n</a:t>
            </a:r>
            <a:r>
              <a:rPr sz="4000" spc="-120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000" spc="-40" dirty="0">
                <a:solidFill>
                  <a:srgbClr val="002481"/>
                </a:solidFill>
                <a:latin typeface="Bodoni MT" panose="02070603080606020203" pitchFamily="18" charset="0"/>
              </a:rPr>
              <a:t>?</a:t>
            </a:r>
            <a:endParaRPr sz="4000" dirty="0">
              <a:latin typeface="Bodoni MT" panose="02070603080606020203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3035" y="5656579"/>
            <a:ext cx="8782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mbria"/>
                <a:cs typeface="Cambria"/>
              </a:rPr>
              <a:t>https://</a:t>
            </a:r>
            <a:r>
              <a:rPr sz="1800" u="sng" spc="-1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mbria"/>
                <a:cs typeface="Cambria"/>
                <a:hlinkClick r:id="rId2"/>
              </a:rPr>
              <a:t>www.studiumanistici.unifg.it/it/studenti/servizio-management-didattico/orario-delle-lezioni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D1EC0DE-7B6A-DE11-D7FA-F520F31B9B41}"/>
              </a:ext>
            </a:extLst>
          </p:cNvPr>
          <p:cNvGrpSpPr/>
          <p:nvPr/>
        </p:nvGrpSpPr>
        <p:grpSpPr>
          <a:xfrm>
            <a:off x="838200" y="1732258"/>
            <a:ext cx="11262269" cy="3525542"/>
            <a:chOff x="838200" y="1732258"/>
            <a:chExt cx="11262269" cy="3525542"/>
          </a:xfrm>
        </p:grpSpPr>
        <p:grpSp>
          <p:nvGrpSpPr>
            <p:cNvPr id="3" name="object 3"/>
            <p:cNvGrpSpPr/>
            <p:nvPr/>
          </p:nvGrpSpPr>
          <p:grpSpPr>
            <a:xfrm>
              <a:off x="838200" y="1732258"/>
              <a:ext cx="7401112" cy="3122924"/>
              <a:chOff x="834422" y="1732258"/>
              <a:chExt cx="7401112" cy="3122924"/>
            </a:xfrm>
          </p:grpSpPr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4422" y="1732258"/>
                <a:ext cx="3511556" cy="3122924"/>
              </a:xfrm>
              <a:prstGeom prst="rect">
                <a:avLst/>
              </a:prstGeom>
            </p:spPr>
          </p:pic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50196" y="2000477"/>
                <a:ext cx="3885338" cy="2531164"/>
              </a:xfrm>
              <a:prstGeom prst="rect">
                <a:avLst/>
              </a:prstGeom>
            </p:spPr>
          </p:pic>
        </p:grp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0BE8566-7EBF-F370-5BAB-45B3E6B7F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000" t="3474" r="35646" b="3774"/>
            <a:stretch/>
          </p:blipFill>
          <p:spPr>
            <a:xfrm>
              <a:off x="7636168" y="1857095"/>
              <a:ext cx="4464301" cy="3400705"/>
            </a:xfrm>
            <a:prstGeom prst="rect">
              <a:avLst/>
            </a:prstGeom>
          </p:spPr>
        </p:pic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89AE5E28-3FD1-63C1-9E29-DA1012F26C8D}"/>
              </a:ext>
            </a:extLst>
          </p:cNvPr>
          <p:cNvSpPr/>
          <p:nvPr/>
        </p:nvSpPr>
        <p:spPr>
          <a:xfrm>
            <a:off x="7776072" y="4963328"/>
            <a:ext cx="2120812" cy="130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650142AD-1491-C3E1-C128-8A4968639166}"/>
              </a:ext>
            </a:extLst>
          </p:cNvPr>
          <p:cNvGrpSpPr/>
          <p:nvPr/>
        </p:nvGrpSpPr>
        <p:grpSpPr>
          <a:xfrm>
            <a:off x="914400" y="2210055"/>
            <a:ext cx="10972800" cy="1937081"/>
            <a:chOff x="990600" y="2183016"/>
            <a:chExt cx="10680289" cy="1937081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FF93573-C653-3E6F-BD7D-865D9B3CE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488" b="77253"/>
            <a:stretch/>
          </p:blipFill>
          <p:spPr>
            <a:xfrm>
              <a:off x="990600" y="2183016"/>
              <a:ext cx="10676605" cy="712584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9720501-D0B0-C5D8-370F-9BACB9781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7478" b="1111"/>
            <a:stretch/>
          </p:blipFill>
          <p:spPr>
            <a:xfrm>
              <a:off x="990600" y="2651723"/>
              <a:ext cx="10680289" cy="146837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786" y="563177"/>
            <a:ext cx="700224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0" dirty="0">
                <a:solidFill>
                  <a:srgbClr val="002481"/>
                </a:solidFill>
                <a:latin typeface="Bodoni MT" panose="02070603080606020203" pitchFamily="18" charset="0"/>
              </a:rPr>
              <a:t>ORARIO</a:t>
            </a:r>
            <a:r>
              <a:rPr sz="4000" spc="-160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000" spc="90" dirty="0">
                <a:solidFill>
                  <a:srgbClr val="002481"/>
                </a:solidFill>
                <a:latin typeface="Bodoni MT" panose="02070603080606020203" pitchFamily="18" charset="0"/>
              </a:rPr>
              <a:t>DELLE</a:t>
            </a:r>
            <a:r>
              <a:rPr sz="4000" spc="-160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000" spc="40" dirty="0">
                <a:solidFill>
                  <a:srgbClr val="002481"/>
                </a:solidFill>
                <a:latin typeface="Bodoni MT" panose="02070603080606020203" pitchFamily="18" charset="0"/>
              </a:rPr>
              <a:t>LEZIONI</a:t>
            </a:r>
            <a:endParaRPr sz="4000" dirty="0">
              <a:latin typeface="Bodoni MT" panose="020706030806060202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34600" y="1998991"/>
            <a:ext cx="855344" cy="678815"/>
          </a:xfrm>
          <a:custGeom>
            <a:avLst/>
            <a:gdLst/>
            <a:ahLst/>
            <a:cxnLst/>
            <a:rect l="l" t="t" r="r" b="b"/>
            <a:pathLst>
              <a:path w="855345" h="678814">
                <a:moveTo>
                  <a:pt x="0" y="339286"/>
                </a:moveTo>
                <a:lnTo>
                  <a:pt x="3330" y="296726"/>
                </a:lnTo>
                <a:lnTo>
                  <a:pt x="13056" y="255744"/>
                </a:lnTo>
                <a:lnTo>
                  <a:pt x="28776" y="216658"/>
                </a:lnTo>
                <a:lnTo>
                  <a:pt x="50089" y="179785"/>
                </a:lnTo>
                <a:lnTo>
                  <a:pt x="76595" y="145444"/>
                </a:lnTo>
                <a:lnTo>
                  <a:pt x="107893" y="113952"/>
                </a:lnTo>
                <a:lnTo>
                  <a:pt x="143583" y="85628"/>
                </a:lnTo>
                <a:lnTo>
                  <a:pt x="183263" y="60788"/>
                </a:lnTo>
                <a:lnTo>
                  <a:pt x="226534" y="39752"/>
                </a:lnTo>
                <a:lnTo>
                  <a:pt x="272995" y="22837"/>
                </a:lnTo>
                <a:lnTo>
                  <a:pt x="322244" y="10362"/>
                </a:lnTo>
                <a:lnTo>
                  <a:pt x="373882" y="2643"/>
                </a:lnTo>
                <a:lnTo>
                  <a:pt x="427508" y="0"/>
                </a:lnTo>
                <a:lnTo>
                  <a:pt x="481134" y="2643"/>
                </a:lnTo>
                <a:lnTo>
                  <a:pt x="532772" y="10362"/>
                </a:lnTo>
                <a:lnTo>
                  <a:pt x="582021" y="22837"/>
                </a:lnTo>
                <a:lnTo>
                  <a:pt x="628482" y="39752"/>
                </a:lnTo>
                <a:lnTo>
                  <a:pt x="671753" y="60788"/>
                </a:lnTo>
                <a:lnTo>
                  <a:pt x="711433" y="85628"/>
                </a:lnTo>
                <a:lnTo>
                  <a:pt x="747123" y="113952"/>
                </a:lnTo>
                <a:lnTo>
                  <a:pt x="778421" y="145444"/>
                </a:lnTo>
                <a:lnTo>
                  <a:pt x="804927" y="179785"/>
                </a:lnTo>
                <a:lnTo>
                  <a:pt x="826240" y="216658"/>
                </a:lnTo>
                <a:lnTo>
                  <a:pt x="841960" y="255744"/>
                </a:lnTo>
                <a:lnTo>
                  <a:pt x="851686" y="296726"/>
                </a:lnTo>
                <a:lnTo>
                  <a:pt x="855017" y="339286"/>
                </a:lnTo>
                <a:lnTo>
                  <a:pt x="851686" y="381845"/>
                </a:lnTo>
                <a:lnTo>
                  <a:pt x="841960" y="422827"/>
                </a:lnTo>
                <a:lnTo>
                  <a:pt x="826240" y="461913"/>
                </a:lnTo>
                <a:lnTo>
                  <a:pt x="804927" y="498786"/>
                </a:lnTo>
                <a:lnTo>
                  <a:pt x="778421" y="533127"/>
                </a:lnTo>
                <a:lnTo>
                  <a:pt x="747123" y="564619"/>
                </a:lnTo>
                <a:lnTo>
                  <a:pt x="711433" y="592943"/>
                </a:lnTo>
                <a:lnTo>
                  <a:pt x="671753" y="617783"/>
                </a:lnTo>
                <a:lnTo>
                  <a:pt x="628482" y="638819"/>
                </a:lnTo>
                <a:lnTo>
                  <a:pt x="582021" y="655734"/>
                </a:lnTo>
                <a:lnTo>
                  <a:pt x="532772" y="668209"/>
                </a:lnTo>
                <a:lnTo>
                  <a:pt x="481134" y="675928"/>
                </a:lnTo>
                <a:lnTo>
                  <a:pt x="427508" y="678572"/>
                </a:lnTo>
                <a:lnTo>
                  <a:pt x="373882" y="675928"/>
                </a:lnTo>
                <a:lnTo>
                  <a:pt x="322244" y="668209"/>
                </a:lnTo>
                <a:lnTo>
                  <a:pt x="272995" y="655734"/>
                </a:lnTo>
                <a:lnTo>
                  <a:pt x="226534" y="638819"/>
                </a:lnTo>
                <a:lnTo>
                  <a:pt x="183263" y="617783"/>
                </a:lnTo>
                <a:lnTo>
                  <a:pt x="143583" y="592943"/>
                </a:lnTo>
                <a:lnTo>
                  <a:pt x="107893" y="564619"/>
                </a:lnTo>
                <a:lnTo>
                  <a:pt x="76595" y="533127"/>
                </a:lnTo>
                <a:lnTo>
                  <a:pt x="50089" y="498786"/>
                </a:lnTo>
                <a:lnTo>
                  <a:pt x="28776" y="461913"/>
                </a:lnTo>
                <a:lnTo>
                  <a:pt x="13056" y="422827"/>
                </a:lnTo>
                <a:lnTo>
                  <a:pt x="3330" y="381845"/>
                </a:lnTo>
                <a:lnTo>
                  <a:pt x="0" y="339286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Bodoni MT" panose="02070603080606020203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76456" y="2581912"/>
            <a:ext cx="395605" cy="423545"/>
          </a:xfrm>
          <a:custGeom>
            <a:avLst/>
            <a:gdLst/>
            <a:ahLst/>
            <a:cxnLst/>
            <a:rect l="l" t="t" r="r" b="b"/>
            <a:pathLst>
              <a:path w="395604" h="423545">
                <a:moveTo>
                  <a:pt x="107027" y="82591"/>
                </a:moveTo>
                <a:lnTo>
                  <a:pt x="74456" y="112837"/>
                </a:lnTo>
                <a:lnTo>
                  <a:pt x="362950" y="423499"/>
                </a:lnTo>
                <a:lnTo>
                  <a:pt x="395522" y="393251"/>
                </a:lnTo>
                <a:lnTo>
                  <a:pt x="107027" y="82591"/>
                </a:lnTo>
                <a:close/>
              </a:path>
              <a:path w="395604" h="423545">
                <a:moveTo>
                  <a:pt x="0" y="0"/>
                </a:moveTo>
                <a:lnTo>
                  <a:pt x="41884" y="143085"/>
                </a:lnTo>
                <a:lnTo>
                  <a:pt x="74456" y="112837"/>
                </a:lnTo>
                <a:lnTo>
                  <a:pt x="59333" y="96551"/>
                </a:lnTo>
                <a:lnTo>
                  <a:pt x="91903" y="66305"/>
                </a:lnTo>
                <a:lnTo>
                  <a:pt x="124564" y="66305"/>
                </a:lnTo>
                <a:lnTo>
                  <a:pt x="139599" y="52343"/>
                </a:lnTo>
                <a:lnTo>
                  <a:pt x="0" y="0"/>
                </a:lnTo>
                <a:close/>
              </a:path>
              <a:path w="395604" h="423545">
                <a:moveTo>
                  <a:pt x="91903" y="66305"/>
                </a:moveTo>
                <a:lnTo>
                  <a:pt x="59333" y="96551"/>
                </a:lnTo>
                <a:lnTo>
                  <a:pt x="74456" y="112837"/>
                </a:lnTo>
                <a:lnTo>
                  <a:pt x="107027" y="82591"/>
                </a:lnTo>
                <a:lnTo>
                  <a:pt x="91903" y="66305"/>
                </a:lnTo>
                <a:close/>
              </a:path>
              <a:path w="395604" h="423545">
                <a:moveTo>
                  <a:pt x="124564" y="66305"/>
                </a:moveTo>
                <a:lnTo>
                  <a:pt x="91903" y="66305"/>
                </a:lnTo>
                <a:lnTo>
                  <a:pt x="107027" y="82591"/>
                </a:lnTo>
                <a:lnTo>
                  <a:pt x="124564" y="663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Bodoni MT" panose="02070603080606020203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96385" y="2581912"/>
            <a:ext cx="1767205" cy="0"/>
          </a:xfrm>
          <a:custGeom>
            <a:avLst/>
            <a:gdLst/>
            <a:ahLst/>
            <a:cxnLst/>
            <a:rect l="l" t="t" r="r" b="b"/>
            <a:pathLst>
              <a:path w="1767204">
                <a:moveTo>
                  <a:pt x="0" y="0"/>
                </a:moveTo>
                <a:lnTo>
                  <a:pt x="1767016" y="1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Bodoni MT" panose="02070603080606020203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4656" y="4546459"/>
            <a:ext cx="9916160" cy="1722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91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Cliccando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sulla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voce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‘</a:t>
            </a:r>
            <a:r>
              <a:rPr i="1"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LISTA’</a:t>
            </a:r>
            <a:r>
              <a:rPr i="1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sarà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possibile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visualizzare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il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calendario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per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esteso;</a:t>
            </a:r>
            <a:endParaRPr dirty="0">
              <a:latin typeface="Bodoni MT" panose="02070603080606020203" pitchFamily="18" charset="0"/>
              <a:cs typeface="Cambria"/>
            </a:endParaRPr>
          </a:p>
          <a:p>
            <a:pPr marL="298450" indent="-285750">
              <a:lnSpc>
                <a:spcPts val="1895"/>
              </a:lnSpc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spc="-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seconda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dell’opzione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selezionata,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sarà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possibile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visualizzare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lezioni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suddivise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per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settimana,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mese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giorno;</a:t>
            </a:r>
            <a:endParaRPr dirty="0">
              <a:latin typeface="Bodoni MT" panose="02070603080606020203" pitchFamily="18" charset="0"/>
              <a:cs typeface="Cambria"/>
            </a:endParaRPr>
          </a:p>
          <a:p>
            <a:pPr marL="298450" indent="-285750">
              <a:lnSpc>
                <a:spcPts val="1910"/>
              </a:lnSpc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spc="-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Ogni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insegnamento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avrà</a:t>
            </a:r>
            <a:r>
              <a:rPr spc="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l’indicazione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dell’anno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corso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per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cui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è</a:t>
            </a:r>
            <a:r>
              <a:rPr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rivolto.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Pertanto,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gli</a:t>
            </a:r>
            <a:r>
              <a:rPr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studenti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primo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anno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dovranno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fare</a:t>
            </a:r>
            <a:endParaRPr lang="it-IT" dirty="0">
              <a:latin typeface="Bodoni MT" panose="02070603080606020203" pitchFamily="18" charset="0"/>
              <a:cs typeface="Cambria"/>
            </a:endParaRPr>
          </a:p>
          <a:p>
            <a:pPr marL="298450" indent="-285750">
              <a:lnSpc>
                <a:spcPts val="1910"/>
              </a:lnSpc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spc="-10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riferimento</a:t>
            </a:r>
            <a:r>
              <a:rPr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agli</a:t>
            </a:r>
            <a:r>
              <a:rPr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insegnamenti</a:t>
            </a:r>
            <a:r>
              <a:rPr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con</a:t>
            </a:r>
            <a:r>
              <a:rPr spc="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indicazione</a:t>
            </a:r>
            <a:r>
              <a:rPr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(1),</a:t>
            </a:r>
            <a:r>
              <a:rPr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quelli</a:t>
            </a:r>
            <a:r>
              <a:rPr spc="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</a:t>
            </a:r>
            <a:r>
              <a:rPr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secondo</a:t>
            </a:r>
            <a:r>
              <a:rPr spc="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anno</a:t>
            </a:r>
            <a:r>
              <a:rPr spc="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dovranno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fare</a:t>
            </a:r>
            <a:r>
              <a:rPr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riferimento</a:t>
            </a:r>
            <a:r>
              <a:rPr spc="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agli</a:t>
            </a:r>
            <a:r>
              <a:rPr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insegnamenti</a:t>
            </a:r>
            <a:r>
              <a:rPr spc="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con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indicazione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(2),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quelli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terzo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anno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dovranno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fare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riferimento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agli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insegnamenti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con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indicazione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(3)</a:t>
            </a:r>
            <a:endParaRPr dirty="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7466" y="1506220"/>
            <a:ext cx="9826792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sz="1600" spc="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È</a:t>
            </a:r>
            <a:r>
              <a:rPr sz="16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possibile</a:t>
            </a:r>
            <a:r>
              <a:rPr sz="16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reperire</a:t>
            </a:r>
            <a:r>
              <a:rPr sz="160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il</a:t>
            </a:r>
            <a:r>
              <a:rPr sz="16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calendario</a:t>
            </a:r>
            <a:r>
              <a:rPr sz="16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delle</a:t>
            </a:r>
            <a:r>
              <a:rPr sz="16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lezioni</a:t>
            </a:r>
            <a:r>
              <a:rPr sz="160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sul</a:t>
            </a:r>
            <a:r>
              <a:rPr sz="16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sito</a:t>
            </a:r>
            <a:r>
              <a:rPr sz="16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Unifg,</a:t>
            </a:r>
            <a:r>
              <a:rPr sz="160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raggiungibile</a:t>
            </a:r>
            <a:r>
              <a:rPr sz="16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attraverso</a:t>
            </a:r>
            <a:r>
              <a:rPr sz="16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il</a:t>
            </a:r>
            <a:r>
              <a:rPr sz="16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seguente</a:t>
            </a:r>
            <a:r>
              <a:rPr sz="160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6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link:</a:t>
            </a:r>
            <a:endParaRPr sz="1600" dirty="0">
              <a:latin typeface="Bodoni MT" panose="02070603080606020203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u="sng" spc="-4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https://unifg.prod.up.cineca.it/calendarioPubblico/linkCalendarioId=62dfb69853b642049aefcc2e</a:t>
            </a:r>
            <a:endParaRPr sz="1600" dirty="0"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651" y="360475"/>
            <a:ext cx="7957055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575"/>
              </a:lnSpc>
              <a:spcBef>
                <a:spcPts val="100"/>
              </a:spcBef>
            </a:pPr>
            <a:r>
              <a:rPr sz="4000" spc="50" dirty="0">
                <a:latin typeface="Bodoni MT" panose="02070603080606020203" pitchFamily="18" charset="0"/>
              </a:rPr>
              <a:t>SVOLGIMENTO</a:t>
            </a:r>
            <a:r>
              <a:rPr sz="4000" spc="-165" dirty="0">
                <a:latin typeface="Bodoni MT" panose="02070603080606020203" pitchFamily="18" charset="0"/>
              </a:rPr>
              <a:t> </a:t>
            </a:r>
            <a:r>
              <a:rPr sz="4000" spc="30" dirty="0">
                <a:latin typeface="Bodoni MT" panose="02070603080606020203" pitchFamily="18" charset="0"/>
              </a:rPr>
              <a:t>LEZIONI:</a:t>
            </a:r>
            <a:endParaRPr sz="4000" dirty="0">
              <a:latin typeface="Bodoni MT" panose="02070603080606020203" pitchFamily="18" charset="0"/>
            </a:endParaRPr>
          </a:p>
          <a:p>
            <a:pPr algn="ctr">
              <a:lnSpc>
                <a:spcPts val="4455"/>
              </a:lnSpc>
            </a:pPr>
            <a:r>
              <a:rPr sz="3900" spc="90" dirty="0">
                <a:latin typeface="Bodoni MT" panose="02070603080606020203" pitchFamily="18" charset="0"/>
              </a:rPr>
              <a:t>MODALITA’</a:t>
            </a:r>
            <a:r>
              <a:rPr sz="3900" spc="-140" dirty="0">
                <a:latin typeface="Bodoni MT" panose="02070603080606020203" pitchFamily="18" charset="0"/>
              </a:rPr>
              <a:t> </a:t>
            </a:r>
            <a:r>
              <a:rPr sz="3900" spc="110" dirty="0">
                <a:latin typeface="Bodoni MT" panose="02070603080606020203" pitchFamily="18" charset="0"/>
              </a:rPr>
              <a:t>BLENDED</a:t>
            </a:r>
            <a:endParaRPr sz="3900" dirty="0">
              <a:latin typeface="Bodoni MT" panose="020706030806060202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1811524"/>
            <a:ext cx="9446260" cy="202619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ts val="17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Ogni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insegnamento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avrà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una</a:t>
            </a:r>
            <a:r>
              <a:rPr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parte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lezioni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che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si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svolgeranno</a:t>
            </a:r>
            <a:r>
              <a:rPr spc="1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</a:t>
            </a:r>
            <a:r>
              <a:rPr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aula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presso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il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Polo</a:t>
            </a:r>
            <a:r>
              <a:rPr spc="1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Scienze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Motorie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pc="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una</a:t>
            </a:r>
            <a:r>
              <a:rPr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parte</a:t>
            </a:r>
            <a:r>
              <a:rPr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che </a:t>
            </a:r>
            <a:r>
              <a:rPr spc="-3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saranno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registrate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disponibili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i="1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asincrono.</a:t>
            </a:r>
            <a:r>
              <a:rPr i="1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Queste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saranno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fruibili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dal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portale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E-learning</a:t>
            </a:r>
            <a:r>
              <a:rPr spc="-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dell’ateneo.</a:t>
            </a:r>
            <a:endParaRPr dirty="0">
              <a:latin typeface="Bodoni MT" panose="02070603080606020203" pitchFamily="18" charset="0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lezioni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aula,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laboratoriali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e/o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attività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pratiche,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non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potranno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essere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registrate;</a:t>
            </a:r>
            <a:endParaRPr dirty="0">
              <a:latin typeface="Bodoni MT" panose="02070603080606020203" pitchFamily="18" charset="0"/>
              <a:cs typeface="Cambria"/>
            </a:endParaRPr>
          </a:p>
          <a:p>
            <a:pPr marL="241300" marR="5080" indent="-228600">
              <a:lnSpc>
                <a:spcPts val="17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Per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 lezioni in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presenza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che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seguiranno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modalità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seminariale,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la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registrazione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sarà</a:t>
            </a:r>
            <a:r>
              <a:rPr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pc="-1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discrezione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dei </a:t>
            </a:r>
            <a:r>
              <a:rPr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docenti.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Quando 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 </a:t>
            </a:r>
            <a:r>
              <a:rPr spc="-3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docenti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registrano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lezioni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d’aula,</a:t>
            </a:r>
            <a:r>
              <a:rPr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queste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saranno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disponibili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portale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E-learning</a:t>
            </a:r>
            <a:r>
              <a:rPr spc="-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</a:t>
            </a:r>
            <a:r>
              <a:rPr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corso.</a:t>
            </a:r>
            <a:endParaRPr dirty="0">
              <a:latin typeface="Bodoni MT" panose="02070603080606020203" pitchFamily="18" charset="0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Sarà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possibile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individuare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lezioni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che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saranno</a:t>
            </a:r>
            <a:r>
              <a:rPr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tenute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</a:t>
            </a:r>
            <a:r>
              <a:rPr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modalità</a:t>
            </a:r>
            <a:r>
              <a:rPr spc="-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asincrona,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cliccando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sull’icona</a:t>
            </a:r>
            <a:r>
              <a:rPr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i.</a:t>
            </a:r>
            <a:endParaRPr dirty="0">
              <a:latin typeface="Bodoni MT" panose="02070603080606020203" pitchFamily="18" charset="0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95800" y="4224844"/>
            <a:ext cx="2882265" cy="1851025"/>
            <a:chOff x="4379302" y="4212009"/>
            <a:chExt cx="2882265" cy="1851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4473" y="4221534"/>
              <a:ext cx="1997482" cy="18319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49711" y="4216772"/>
              <a:ext cx="2007235" cy="1841500"/>
            </a:xfrm>
            <a:custGeom>
              <a:avLst/>
              <a:gdLst/>
              <a:ahLst/>
              <a:cxnLst/>
              <a:rect l="l" t="t" r="r" b="b"/>
              <a:pathLst>
                <a:path w="2007234" h="1841500">
                  <a:moveTo>
                    <a:pt x="0" y="0"/>
                  </a:moveTo>
                  <a:lnTo>
                    <a:pt x="2007008" y="0"/>
                  </a:lnTo>
                  <a:lnTo>
                    <a:pt x="2007008" y="1841471"/>
                  </a:lnTo>
                  <a:lnTo>
                    <a:pt x="0" y="18414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Bodoni MT" panose="02070603080606020203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149376" y="4411360"/>
              <a:ext cx="408305" cy="466725"/>
            </a:xfrm>
            <a:custGeom>
              <a:avLst/>
              <a:gdLst/>
              <a:ahLst/>
              <a:cxnLst/>
              <a:rect l="l" t="t" r="r" b="b"/>
              <a:pathLst>
                <a:path w="408304" h="466725">
                  <a:moveTo>
                    <a:pt x="0" y="233113"/>
                  </a:moveTo>
                  <a:lnTo>
                    <a:pt x="5386" y="179662"/>
                  </a:lnTo>
                  <a:lnTo>
                    <a:pt x="20729" y="130596"/>
                  </a:lnTo>
                  <a:lnTo>
                    <a:pt x="44806" y="87312"/>
                  </a:lnTo>
                  <a:lnTo>
                    <a:pt x="76390" y="51212"/>
                  </a:lnTo>
                  <a:lnTo>
                    <a:pt x="114259" y="23693"/>
                  </a:lnTo>
                  <a:lnTo>
                    <a:pt x="157188" y="6156"/>
                  </a:lnTo>
                  <a:lnTo>
                    <a:pt x="203952" y="0"/>
                  </a:lnTo>
                  <a:lnTo>
                    <a:pt x="250716" y="6156"/>
                  </a:lnTo>
                  <a:lnTo>
                    <a:pt x="293645" y="23693"/>
                  </a:lnTo>
                  <a:lnTo>
                    <a:pt x="331514" y="51212"/>
                  </a:lnTo>
                  <a:lnTo>
                    <a:pt x="363098" y="87312"/>
                  </a:lnTo>
                  <a:lnTo>
                    <a:pt x="387175" y="130596"/>
                  </a:lnTo>
                  <a:lnTo>
                    <a:pt x="402518" y="179662"/>
                  </a:lnTo>
                  <a:lnTo>
                    <a:pt x="407905" y="233113"/>
                  </a:lnTo>
                  <a:lnTo>
                    <a:pt x="402518" y="286564"/>
                  </a:lnTo>
                  <a:lnTo>
                    <a:pt x="387175" y="335630"/>
                  </a:lnTo>
                  <a:lnTo>
                    <a:pt x="363098" y="378914"/>
                  </a:lnTo>
                  <a:lnTo>
                    <a:pt x="331514" y="415014"/>
                  </a:lnTo>
                  <a:lnTo>
                    <a:pt x="293645" y="442533"/>
                  </a:lnTo>
                  <a:lnTo>
                    <a:pt x="250716" y="460070"/>
                  </a:lnTo>
                  <a:lnTo>
                    <a:pt x="203952" y="466227"/>
                  </a:lnTo>
                  <a:lnTo>
                    <a:pt x="157188" y="460070"/>
                  </a:lnTo>
                  <a:lnTo>
                    <a:pt x="114259" y="442533"/>
                  </a:lnTo>
                  <a:lnTo>
                    <a:pt x="76390" y="415014"/>
                  </a:lnTo>
                  <a:lnTo>
                    <a:pt x="44806" y="378914"/>
                  </a:lnTo>
                  <a:lnTo>
                    <a:pt x="20729" y="335630"/>
                  </a:lnTo>
                  <a:lnTo>
                    <a:pt x="5386" y="286564"/>
                  </a:lnTo>
                  <a:lnTo>
                    <a:pt x="0" y="23311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Bodoni MT" panose="02070603080606020203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379302" y="4804234"/>
              <a:ext cx="717550" cy="353695"/>
            </a:xfrm>
            <a:custGeom>
              <a:avLst/>
              <a:gdLst/>
              <a:ahLst/>
              <a:cxnLst/>
              <a:rect l="l" t="t" r="r" b="b"/>
              <a:pathLst>
                <a:path w="717550" h="353695">
                  <a:moveTo>
                    <a:pt x="587222" y="40311"/>
                  </a:moveTo>
                  <a:lnTo>
                    <a:pt x="0" y="313117"/>
                  </a:lnTo>
                  <a:lnTo>
                    <a:pt x="18727" y="353429"/>
                  </a:lnTo>
                  <a:lnTo>
                    <a:pt x="605950" y="80623"/>
                  </a:lnTo>
                  <a:lnTo>
                    <a:pt x="587222" y="40311"/>
                  </a:lnTo>
                  <a:close/>
                </a:path>
                <a:path w="717550" h="353695">
                  <a:moveTo>
                    <a:pt x="696301" y="30947"/>
                  </a:moveTo>
                  <a:lnTo>
                    <a:pt x="607380" y="30947"/>
                  </a:lnTo>
                  <a:lnTo>
                    <a:pt x="626107" y="71259"/>
                  </a:lnTo>
                  <a:lnTo>
                    <a:pt x="605950" y="80623"/>
                  </a:lnTo>
                  <a:lnTo>
                    <a:pt x="624678" y="120935"/>
                  </a:lnTo>
                  <a:lnTo>
                    <a:pt x="696301" y="30947"/>
                  </a:lnTo>
                  <a:close/>
                </a:path>
                <a:path w="717550" h="353695">
                  <a:moveTo>
                    <a:pt x="607380" y="30947"/>
                  </a:moveTo>
                  <a:lnTo>
                    <a:pt x="587222" y="40311"/>
                  </a:lnTo>
                  <a:lnTo>
                    <a:pt x="605950" y="80623"/>
                  </a:lnTo>
                  <a:lnTo>
                    <a:pt x="626107" y="71259"/>
                  </a:lnTo>
                  <a:lnTo>
                    <a:pt x="607380" y="30947"/>
                  </a:lnTo>
                  <a:close/>
                </a:path>
                <a:path w="717550" h="353695">
                  <a:moveTo>
                    <a:pt x="568495" y="0"/>
                  </a:moveTo>
                  <a:lnTo>
                    <a:pt x="587222" y="40311"/>
                  </a:lnTo>
                  <a:lnTo>
                    <a:pt x="607380" y="30947"/>
                  </a:lnTo>
                  <a:lnTo>
                    <a:pt x="696301" y="30947"/>
                  </a:lnTo>
                  <a:lnTo>
                    <a:pt x="717523" y="4283"/>
                  </a:lnTo>
                  <a:lnTo>
                    <a:pt x="5684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Bodoni MT" panose="02070603080606020203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891" y="154400"/>
            <a:ext cx="3498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45" dirty="0">
                <a:solidFill>
                  <a:srgbClr val="002481"/>
                </a:solidFill>
                <a:latin typeface="Bodoni MT" panose="02070603080606020203" pitchFamily="18" charset="0"/>
              </a:rPr>
              <a:t>P</a:t>
            </a:r>
            <a:r>
              <a:rPr sz="4000" spc="-225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000" spc="-295" dirty="0">
                <a:solidFill>
                  <a:srgbClr val="002481"/>
                </a:solidFill>
                <a:latin typeface="Bodoni MT" panose="02070603080606020203" pitchFamily="18" charset="0"/>
              </a:rPr>
              <a:t>r</a:t>
            </a:r>
            <a:r>
              <a:rPr sz="4000" spc="-235" dirty="0">
                <a:solidFill>
                  <a:srgbClr val="002481"/>
                </a:solidFill>
                <a:latin typeface="Bodoni MT" panose="02070603080606020203" pitchFamily="18" charset="0"/>
              </a:rPr>
              <a:t>t</a:t>
            </a:r>
            <a:r>
              <a:rPr sz="4000" spc="-370" dirty="0">
                <a:solidFill>
                  <a:srgbClr val="002481"/>
                </a:solidFill>
                <a:latin typeface="Bodoni MT" panose="02070603080606020203" pitchFamily="18" charset="0"/>
              </a:rPr>
              <a:t>a</a:t>
            </a:r>
            <a:r>
              <a:rPr sz="4000" spc="-140" dirty="0">
                <a:solidFill>
                  <a:srgbClr val="002481"/>
                </a:solidFill>
                <a:latin typeface="Bodoni MT" panose="02070603080606020203" pitchFamily="18" charset="0"/>
              </a:rPr>
              <a:t>l</a:t>
            </a:r>
            <a:r>
              <a:rPr sz="4000" spc="-245" dirty="0">
                <a:solidFill>
                  <a:srgbClr val="002481"/>
                </a:solidFill>
                <a:latin typeface="Bodoni MT" panose="02070603080606020203" pitchFamily="18" charset="0"/>
              </a:rPr>
              <a:t>e</a:t>
            </a:r>
            <a:r>
              <a:rPr sz="4000" spc="-130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000" spc="25" dirty="0">
                <a:solidFill>
                  <a:srgbClr val="002481"/>
                </a:solidFill>
                <a:latin typeface="Bodoni MT" panose="02070603080606020203" pitchFamily="18" charset="0"/>
              </a:rPr>
              <a:t>E</a:t>
            </a:r>
            <a:r>
              <a:rPr sz="4000" spc="-105" dirty="0">
                <a:solidFill>
                  <a:srgbClr val="002481"/>
                </a:solidFill>
                <a:latin typeface="Bodoni MT" panose="02070603080606020203" pitchFamily="18" charset="0"/>
              </a:rPr>
              <a:t>-</a:t>
            </a:r>
            <a:r>
              <a:rPr sz="4000" spc="-140" dirty="0">
                <a:solidFill>
                  <a:srgbClr val="002481"/>
                </a:solidFill>
                <a:latin typeface="Bodoni MT" panose="02070603080606020203" pitchFamily="18" charset="0"/>
              </a:rPr>
              <a:t>l</a:t>
            </a:r>
            <a:r>
              <a:rPr sz="4000" spc="-240" dirty="0">
                <a:solidFill>
                  <a:srgbClr val="002481"/>
                </a:solidFill>
                <a:latin typeface="Bodoni MT" panose="02070603080606020203" pitchFamily="18" charset="0"/>
              </a:rPr>
              <a:t>e</a:t>
            </a:r>
            <a:r>
              <a:rPr sz="4000" spc="-370" dirty="0">
                <a:solidFill>
                  <a:srgbClr val="002481"/>
                </a:solidFill>
                <a:latin typeface="Bodoni MT" panose="02070603080606020203" pitchFamily="18" charset="0"/>
              </a:rPr>
              <a:t>a</a:t>
            </a:r>
            <a:r>
              <a:rPr sz="4000" spc="-254" dirty="0">
                <a:solidFill>
                  <a:srgbClr val="002481"/>
                </a:solidFill>
                <a:latin typeface="Bodoni MT" panose="02070603080606020203" pitchFamily="18" charset="0"/>
              </a:rPr>
              <a:t>r</a:t>
            </a:r>
            <a:r>
              <a:rPr sz="4000" spc="-345" dirty="0">
                <a:solidFill>
                  <a:srgbClr val="002481"/>
                </a:solidFill>
                <a:latin typeface="Bodoni MT" panose="02070603080606020203" pitchFamily="18" charset="0"/>
              </a:rPr>
              <a:t>n</a:t>
            </a:r>
            <a:r>
              <a:rPr sz="4000" spc="-135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000" spc="-270" dirty="0">
                <a:solidFill>
                  <a:srgbClr val="002481"/>
                </a:solidFill>
                <a:latin typeface="Bodoni MT" panose="02070603080606020203" pitchFamily="18" charset="0"/>
              </a:rPr>
              <a:t>n</a:t>
            </a:r>
            <a:r>
              <a:rPr sz="4000" spc="-110" dirty="0">
                <a:solidFill>
                  <a:srgbClr val="002481"/>
                </a:solidFill>
                <a:latin typeface="Bodoni MT" panose="02070603080606020203" pitchFamily="18" charset="0"/>
              </a:rPr>
              <a:t>g</a:t>
            </a:r>
            <a:endParaRPr sz="4000">
              <a:latin typeface="Bodoni MT" panose="02070603080606020203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88130" y="1274836"/>
            <a:ext cx="8304530" cy="4142740"/>
            <a:chOff x="1188130" y="1274836"/>
            <a:chExt cx="8304530" cy="4142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1750" y="1284361"/>
              <a:ext cx="4108815" cy="16980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6987" y="1279598"/>
              <a:ext cx="4118610" cy="1708150"/>
            </a:xfrm>
            <a:custGeom>
              <a:avLst/>
              <a:gdLst/>
              <a:ahLst/>
              <a:cxnLst/>
              <a:rect l="l" t="t" r="r" b="b"/>
              <a:pathLst>
                <a:path w="4118609" h="1708150">
                  <a:moveTo>
                    <a:pt x="0" y="0"/>
                  </a:moveTo>
                  <a:lnTo>
                    <a:pt x="4118341" y="0"/>
                  </a:lnTo>
                  <a:lnTo>
                    <a:pt x="4118341" y="1707545"/>
                  </a:lnTo>
                  <a:lnTo>
                    <a:pt x="0" y="17075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3023" y="1312951"/>
              <a:ext cx="1080135" cy="377825"/>
            </a:xfrm>
            <a:custGeom>
              <a:avLst/>
              <a:gdLst/>
              <a:ahLst/>
              <a:cxnLst/>
              <a:rect l="l" t="t" r="r" b="b"/>
              <a:pathLst>
                <a:path w="1080135" h="377825">
                  <a:moveTo>
                    <a:pt x="0" y="188868"/>
                  </a:moveTo>
                  <a:lnTo>
                    <a:pt x="16492" y="142364"/>
                  </a:lnTo>
                  <a:lnTo>
                    <a:pt x="63269" y="100080"/>
                  </a:lnTo>
                  <a:lnTo>
                    <a:pt x="96749" y="80963"/>
                  </a:lnTo>
                  <a:lnTo>
                    <a:pt x="136283" y="63433"/>
                  </a:lnTo>
                  <a:lnTo>
                    <a:pt x="181364" y="47666"/>
                  </a:lnTo>
                  <a:lnTo>
                    <a:pt x="231486" y="33838"/>
                  </a:lnTo>
                  <a:lnTo>
                    <a:pt x="286143" y="22128"/>
                  </a:lnTo>
                  <a:lnTo>
                    <a:pt x="344829" y="12713"/>
                  </a:lnTo>
                  <a:lnTo>
                    <a:pt x="407037" y="5768"/>
                  </a:lnTo>
                  <a:lnTo>
                    <a:pt x="472263" y="1471"/>
                  </a:lnTo>
                  <a:lnTo>
                    <a:pt x="540000" y="0"/>
                  </a:lnTo>
                  <a:lnTo>
                    <a:pt x="607736" y="1471"/>
                  </a:lnTo>
                  <a:lnTo>
                    <a:pt x="672962" y="5768"/>
                  </a:lnTo>
                  <a:lnTo>
                    <a:pt x="735170" y="12713"/>
                  </a:lnTo>
                  <a:lnTo>
                    <a:pt x="793856" y="22128"/>
                  </a:lnTo>
                  <a:lnTo>
                    <a:pt x="848513" y="33838"/>
                  </a:lnTo>
                  <a:lnTo>
                    <a:pt x="898635" y="47666"/>
                  </a:lnTo>
                  <a:lnTo>
                    <a:pt x="943716" y="63433"/>
                  </a:lnTo>
                  <a:lnTo>
                    <a:pt x="983250" y="80963"/>
                  </a:lnTo>
                  <a:lnTo>
                    <a:pt x="1016730" y="100080"/>
                  </a:lnTo>
                  <a:lnTo>
                    <a:pt x="1063507" y="142364"/>
                  </a:lnTo>
                  <a:lnTo>
                    <a:pt x="1080000" y="188868"/>
                  </a:lnTo>
                  <a:lnTo>
                    <a:pt x="1075792" y="212559"/>
                  </a:lnTo>
                  <a:lnTo>
                    <a:pt x="1043651" y="257130"/>
                  </a:lnTo>
                  <a:lnTo>
                    <a:pt x="983250" y="296773"/>
                  </a:lnTo>
                  <a:lnTo>
                    <a:pt x="943716" y="314303"/>
                  </a:lnTo>
                  <a:lnTo>
                    <a:pt x="898635" y="330070"/>
                  </a:lnTo>
                  <a:lnTo>
                    <a:pt x="848513" y="343898"/>
                  </a:lnTo>
                  <a:lnTo>
                    <a:pt x="793856" y="355608"/>
                  </a:lnTo>
                  <a:lnTo>
                    <a:pt x="735170" y="365024"/>
                  </a:lnTo>
                  <a:lnTo>
                    <a:pt x="672962" y="371968"/>
                  </a:lnTo>
                  <a:lnTo>
                    <a:pt x="607736" y="376265"/>
                  </a:lnTo>
                  <a:lnTo>
                    <a:pt x="540000" y="377737"/>
                  </a:lnTo>
                  <a:lnTo>
                    <a:pt x="472263" y="376265"/>
                  </a:lnTo>
                  <a:lnTo>
                    <a:pt x="407037" y="371968"/>
                  </a:lnTo>
                  <a:lnTo>
                    <a:pt x="344829" y="365024"/>
                  </a:lnTo>
                  <a:lnTo>
                    <a:pt x="286143" y="355608"/>
                  </a:lnTo>
                  <a:lnTo>
                    <a:pt x="231486" y="343898"/>
                  </a:lnTo>
                  <a:lnTo>
                    <a:pt x="181364" y="330070"/>
                  </a:lnTo>
                  <a:lnTo>
                    <a:pt x="136283" y="314303"/>
                  </a:lnTo>
                  <a:lnTo>
                    <a:pt x="96749" y="296773"/>
                  </a:lnTo>
                  <a:lnTo>
                    <a:pt x="63269" y="277656"/>
                  </a:lnTo>
                  <a:lnTo>
                    <a:pt x="16492" y="235372"/>
                  </a:lnTo>
                  <a:lnTo>
                    <a:pt x="0" y="188868"/>
                  </a:lnTo>
                  <a:close/>
                </a:path>
              </a:pathLst>
            </a:custGeom>
            <a:ln w="4445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7654" y="3172814"/>
              <a:ext cx="4898345" cy="22286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2892" y="3168051"/>
              <a:ext cx="4907915" cy="2238375"/>
            </a:xfrm>
            <a:custGeom>
              <a:avLst/>
              <a:gdLst/>
              <a:ahLst/>
              <a:cxnLst/>
              <a:rect l="l" t="t" r="r" b="b"/>
              <a:pathLst>
                <a:path w="4907915" h="2238375">
                  <a:moveTo>
                    <a:pt x="0" y="0"/>
                  </a:moveTo>
                  <a:lnTo>
                    <a:pt x="4907870" y="0"/>
                  </a:lnTo>
                  <a:lnTo>
                    <a:pt x="4907870" y="2238183"/>
                  </a:lnTo>
                  <a:lnTo>
                    <a:pt x="0" y="22381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973" y="3056735"/>
              <a:ext cx="1080135" cy="377825"/>
            </a:xfrm>
            <a:custGeom>
              <a:avLst/>
              <a:gdLst/>
              <a:ahLst/>
              <a:cxnLst/>
              <a:rect l="l" t="t" r="r" b="b"/>
              <a:pathLst>
                <a:path w="1080135" h="377825">
                  <a:moveTo>
                    <a:pt x="0" y="188868"/>
                  </a:moveTo>
                  <a:lnTo>
                    <a:pt x="16492" y="142364"/>
                  </a:lnTo>
                  <a:lnTo>
                    <a:pt x="63269" y="100080"/>
                  </a:lnTo>
                  <a:lnTo>
                    <a:pt x="96749" y="80963"/>
                  </a:lnTo>
                  <a:lnTo>
                    <a:pt x="136283" y="63433"/>
                  </a:lnTo>
                  <a:lnTo>
                    <a:pt x="181364" y="47666"/>
                  </a:lnTo>
                  <a:lnTo>
                    <a:pt x="231486" y="33838"/>
                  </a:lnTo>
                  <a:lnTo>
                    <a:pt x="286143" y="22128"/>
                  </a:lnTo>
                  <a:lnTo>
                    <a:pt x="344829" y="12713"/>
                  </a:lnTo>
                  <a:lnTo>
                    <a:pt x="407037" y="5768"/>
                  </a:lnTo>
                  <a:lnTo>
                    <a:pt x="472263" y="1471"/>
                  </a:lnTo>
                  <a:lnTo>
                    <a:pt x="540000" y="0"/>
                  </a:lnTo>
                  <a:lnTo>
                    <a:pt x="607736" y="1471"/>
                  </a:lnTo>
                  <a:lnTo>
                    <a:pt x="672962" y="5768"/>
                  </a:lnTo>
                  <a:lnTo>
                    <a:pt x="735170" y="12713"/>
                  </a:lnTo>
                  <a:lnTo>
                    <a:pt x="793856" y="22128"/>
                  </a:lnTo>
                  <a:lnTo>
                    <a:pt x="848513" y="33838"/>
                  </a:lnTo>
                  <a:lnTo>
                    <a:pt x="898635" y="47666"/>
                  </a:lnTo>
                  <a:lnTo>
                    <a:pt x="943716" y="63433"/>
                  </a:lnTo>
                  <a:lnTo>
                    <a:pt x="983250" y="80963"/>
                  </a:lnTo>
                  <a:lnTo>
                    <a:pt x="1016730" y="100080"/>
                  </a:lnTo>
                  <a:lnTo>
                    <a:pt x="1063507" y="142364"/>
                  </a:lnTo>
                  <a:lnTo>
                    <a:pt x="1080000" y="188868"/>
                  </a:lnTo>
                  <a:lnTo>
                    <a:pt x="1075792" y="212559"/>
                  </a:lnTo>
                  <a:lnTo>
                    <a:pt x="1043651" y="257130"/>
                  </a:lnTo>
                  <a:lnTo>
                    <a:pt x="983250" y="296773"/>
                  </a:lnTo>
                  <a:lnTo>
                    <a:pt x="943716" y="314303"/>
                  </a:lnTo>
                  <a:lnTo>
                    <a:pt x="898635" y="330070"/>
                  </a:lnTo>
                  <a:lnTo>
                    <a:pt x="848513" y="343898"/>
                  </a:lnTo>
                  <a:lnTo>
                    <a:pt x="793856" y="355608"/>
                  </a:lnTo>
                  <a:lnTo>
                    <a:pt x="735170" y="365024"/>
                  </a:lnTo>
                  <a:lnTo>
                    <a:pt x="672962" y="371968"/>
                  </a:lnTo>
                  <a:lnTo>
                    <a:pt x="607736" y="376265"/>
                  </a:lnTo>
                  <a:lnTo>
                    <a:pt x="540000" y="377737"/>
                  </a:lnTo>
                  <a:lnTo>
                    <a:pt x="472263" y="376265"/>
                  </a:lnTo>
                  <a:lnTo>
                    <a:pt x="407037" y="371968"/>
                  </a:lnTo>
                  <a:lnTo>
                    <a:pt x="344829" y="365024"/>
                  </a:lnTo>
                  <a:lnTo>
                    <a:pt x="286143" y="355608"/>
                  </a:lnTo>
                  <a:lnTo>
                    <a:pt x="231486" y="343898"/>
                  </a:lnTo>
                  <a:lnTo>
                    <a:pt x="181364" y="330070"/>
                  </a:lnTo>
                  <a:lnTo>
                    <a:pt x="136283" y="314303"/>
                  </a:lnTo>
                  <a:lnTo>
                    <a:pt x="96749" y="296773"/>
                  </a:lnTo>
                  <a:lnTo>
                    <a:pt x="63269" y="277656"/>
                  </a:lnTo>
                  <a:lnTo>
                    <a:pt x="16492" y="235372"/>
                  </a:lnTo>
                  <a:lnTo>
                    <a:pt x="0" y="188868"/>
                  </a:lnTo>
                  <a:close/>
                </a:path>
              </a:pathLst>
            </a:custGeom>
            <a:ln w="4445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2780" y="3171733"/>
              <a:ext cx="2689929" cy="20129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88019" y="3166971"/>
              <a:ext cx="2700020" cy="2044064"/>
            </a:xfrm>
            <a:custGeom>
              <a:avLst/>
              <a:gdLst/>
              <a:ahLst/>
              <a:cxnLst/>
              <a:rect l="l" t="t" r="r" b="b"/>
              <a:pathLst>
                <a:path w="2700020" h="2044064">
                  <a:moveTo>
                    <a:pt x="0" y="0"/>
                  </a:moveTo>
                  <a:lnTo>
                    <a:pt x="2699454" y="0"/>
                  </a:lnTo>
                  <a:lnTo>
                    <a:pt x="2699454" y="2043598"/>
                  </a:lnTo>
                  <a:lnTo>
                    <a:pt x="0" y="20435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3984" y="4758695"/>
              <a:ext cx="2308860" cy="636905"/>
            </a:xfrm>
            <a:custGeom>
              <a:avLst/>
              <a:gdLst/>
              <a:ahLst/>
              <a:cxnLst/>
              <a:rect l="l" t="t" r="r" b="b"/>
              <a:pathLst>
                <a:path w="2308859" h="636904">
                  <a:moveTo>
                    <a:pt x="0" y="318232"/>
                  </a:moveTo>
                  <a:lnTo>
                    <a:pt x="8345" y="279767"/>
                  </a:lnTo>
                  <a:lnTo>
                    <a:pt x="32739" y="242665"/>
                  </a:lnTo>
                  <a:lnTo>
                    <a:pt x="72215" y="207190"/>
                  </a:lnTo>
                  <a:lnTo>
                    <a:pt x="125807" y="173610"/>
                  </a:lnTo>
                  <a:lnTo>
                    <a:pt x="192549" y="142191"/>
                  </a:lnTo>
                  <a:lnTo>
                    <a:pt x="230550" y="127375"/>
                  </a:lnTo>
                  <a:lnTo>
                    <a:pt x="271475" y="113199"/>
                  </a:lnTo>
                  <a:lnTo>
                    <a:pt x="315206" y="99696"/>
                  </a:lnTo>
                  <a:lnTo>
                    <a:pt x="361620" y="86900"/>
                  </a:lnTo>
                  <a:lnTo>
                    <a:pt x="410597" y="74844"/>
                  </a:lnTo>
                  <a:lnTo>
                    <a:pt x="462017" y="63561"/>
                  </a:lnTo>
                  <a:lnTo>
                    <a:pt x="515758" y="53084"/>
                  </a:lnTo>
                  <a:lnTo>
                    <a:pt x="571700" y="43448"/>
                  </a:lnTo>
                  <a:lnTo>
                    <a:pt x="629722" y="34684"/>
                  </a:lnTo>
                  <a:lnTo>
                    <a:pt x="689704" y="26827"/>
                  </a:lnTo>
                  <a:lnTo>
                    <a:pt x="751524" y="19909"/>
                  </a:lnTo>
                  <a:lnTo>
                    <a:pt x="815062" y="13964"/>
                  </a:lnTo>
                  <a:lnTo>
                    <a:pt x="880198" y="9026"/>
                  </a:lnTo>
                  <a:lnTo>
                    <a:pt x="946809" y="5127"/>
                  </a:lnTo>
                  <a:lnTo>
                    <a:pt x="1014777" y="2300"/>
                  </a:lnTo>
                  <a:lnTo>
                    <a:pt x="1083979" y="580"/>
                  </a:lnTo>
                  <a:lnTo>
                    <a:pt x="1154296" y="0"/>
                  </a:lnTo>
                  <a:lnTo>
                    <a:pt x="1224612" y="580"/>
                  </a:lnTo>
                  <a:lnTo>
                    <a:pt x="1293814" y="2300"/>
                  </a:lnTo>
                  <a:lnTo>
                    <a:pt x="1361782" y="5127"/>
                  </a:lnTo>
                  <a:lnTo>
                    <a:pt x="1428393" y="9026"/>
                  </a:lnTo>
                  <a:lnTo>
                    <a:pt x="1493529" y="13964"/>
                  </a:lnTo>
                  <a:lnTo>
                    <a:pt x="1557067" y="19909"/>
                  </a:lnTo>
                  <a:lnTo>
                    <a:pt x="1618887" y="26827"/>
                  </a:lnTo>
                  <a:lnTo>
                    <a:pt x="1678869" y="34684"/>
                  </a:lnTo>
                  <a:lnTo>
                    <a:pt x="1736891" y="43448"/>
                  </a:lnTo>
                  <a:lnTo>
                    <a:pt x="1792833" y="53084"/>
                  </a:lnTo>
                  <a:lnTo>
                    <a:pt x="1846574" y="63561"/>
                  </a:lnTo>
                  <a:lnTo>
                    <a:pt x="1897994" y="74844"/>
                  </a:lnTo>
                  <a:lnTo>
                    <a:pt x="1946971" y="86900"/>
                  </a:lnTo>
                  <a:lnTo>
                    <a:pt x="1993385" y="99696"/>
                  </a:lnTo>
                  <a:lnTo>
                    <a:pt x="2037116" y="113199"/>
                  </a:lnTo>
                  <a:lnTo>
                    <a:pt x="2078041" y="127375"/>
                  </a:lnTo>
                  <a:lnTo>
                    <a:pt x="2116042" y="142191"/>
                  </a:lnTo>
                  <a:lnTo>
                    <a:pt x="2150996" y="157614"/>
                  </a:lnTo>
                  <a:lnTo>
                    <a:pt x="2211284" y="190147"/>
                  </a:lnTo>
                  <a:lnTo>
                    <a:pt x="2257939" y="224707"/>
                  </a:lnTo>
                  <a:lnTo>
                    <a:pt x="2289994" y="261029"/>
                  </a:lnTo>
                  <a:lnTo>
                    <a:pt x="2306485" y="298846"/>
                  </a:lnTo>
                  <a:lnTo>
                    <a:pt x="2308592" y="318232"/>
                  </a:lnTo>
                  <a:lnTo>
                    <a:pt x="2306485" y="337618"/>
                  </a:lnTo>
                  <a:lnTo>
                    <a:pt x="2289994" y="375435"/>
                  </a:lnTo>
                  <a:lnTo>
                    <a:pt x="2257939" y="411757"/>
                  </a:lnTo>
                  <a:lnTo>
                    <a:pt x="2211284" y="446317"/>
                  </a:lnTo>
                  <a:lnTo>
                    <a:pt x="2150996" y="478850"/>
                  </a:lnTo>
                  <a:lnTo>
                    <a:pt x="2116042" y="494273"/>
                  </a:lnTo>
                  <a:lnTo>
                    <a:pt x="2078041" y="509089"/>
                  </a:lnTo>
                  <a:lnTo>
                    <a:pt x="2037116" y="523265"/>
                  </a:lnTo>
                  <a:lnTo>
                    <a:pt x="1993385" y="536768"/>
                  </a:lnTo>
                  <a:lnTo>
                    <a:pt x="1946971" y="549564"/>
                  </a:lnTo>
                  <a:lnTo>
                    <a:pt x="1897994" y="561620"/>
                  </a:lnTo>
                  <a:lnTo>
                    <a:pt x="1846574" y="572903"/>
                  </a:lnTo>
                  <a:lnTo>
                    <a:pt x="1792833" y="583380"/>
                  </a:lnTo>
                  <a:lnTo>
                    <a:pt x="1736891" y="593016"/>
                  </a:lnTo>
                  <a:lnTo>
                    <a:pt x="1678869" y="601780"/>
                  </a:lnTo>
                  <a:lnTo>
                    <a:pt x="1618887" y="609637"/>
                  </a:lnTo>
                  <a:lnTo>
                    <a:pt x="1557067" y="616555"/>
                  </a:lnTo>
                  <a:lnTo>
                    <a:pt x="1493529" y="622500"/>
                  </a:lnTo>
                  <a:lnTo>
                    <a:pt x="1428393" y="627438"/>
                  </a:lnTo>
                  <a:lnTo>
                    <a:pt x="1361782" y="631337"/>
                  </a:lnTo>
                  <a:lnTo>
                    <a:pt x="1293814" y="634164"/>
                  </a:lnTo>
                  <a:lnTo>
                    <a:pt x="1224612" y="635884"/>
                  </a:lnTo>
                  <a:lnTo>
                    <a:pt x="1154296" y="636465"/>
                  </a:lnTo>
                  <a:lnTo>
                    <a:pt x="1083979" y="635884"/>
                  </a:lnTo>
                  <a:lnTo>
                    <a:pt x="1014777" y="634164"/>
                  </a:lnTo>
                  <a:lnTo>
                    <a:pt x="946809" y="631337"/>
                  </a:lnTo>
                  <a:lnTo>
                    <a:pt x="880198" y="627438"/>
                  </a:lnTo>
                  <a:lnTo>
                    <a:pt x="815062" y="622500"/>
                  </a:lnTo>
                  <a:lnTo>
                    <a:pt x="751524" y="616555"/>
                  </a:lnTo>
                  <a:lnTo>
                    <a:pt x="689704" y="609637"/>
                  </a:lnTo>
                  <a:lnTo>
                    <a:pt x="629722" y="601780"/>
                  </a:lnTo>
                  <a:lnTo>
                    <a:pt x="571700" y="593016"/>
                  </a:lnTo>
                  <a:lnTo>
                    <a:pt x="515758" y="583380"/>
                  </a:lnTo>
                  <a:lnTo>
                    <a:pt x="462017" y="572903"/>
                  </a:lnTo>
                  <a:lnTo>
                    <a:pt x="410597" y="561620"/>
                  </a:lnTo>
                  <a:lnTo>
                    <a:pt x="361620" y="549564"/>
                  </a:lnTo>
                  <a:lnTo>
                    <a:pt x="315206" y="536768"/>
                  </a:lnTo>
                  <a:lnTo>
                    <a:pt x="271475" y="523265"/>
                  </a:lnTo>
                  <a:lnTo>
                    <a:pt x="230550" y="509089"/>
                  </a:lnTo>
                  <a:lnTo>
                    <a:pt x="192549" y="494273"/>
                  </a:lnTo>
                  <a:lnTo>
                    <a:pt x="157595" y="478850"/>
                  </a:lnTo>
                  <a:lnTo>
                    <a:pt x="97307" y="446317"/>
                  </a:lnTo>
                  <a:lnTo>
                    <a:pt x="50652" y="411757"/>
                  </a:lnTo>
                  <a:lnTo>
                    <a:pt x="18597" y="375435"/>
                  </a:lnTo>
                  <a:lnTo>
                    <a:pt x="2106" y="337618"/>
                  </a:lnTo>
                  <a:lnTo>
                    <a:pt x="0" y="318232"/>
                  </a:lnTo>
                  <a:close/>
                </a:path>
              </a:pathLst>
            </a:custGeom>
            <a:ln w="4445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89737" y="5645598"/>
            <a:ext cx="8331834" cy="1005840"/>
            <a:chOff x="2489737" y="5645598"/>
            <a:chExt cx="8331834" cy="10058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9737" y="5645598"/>
              <a:ext cx="8331371" cy="10052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11151" y="5924938"/>
              <a:ext cx="1418590" cy="476250"/>
            </a:xfrm>
            <a:custGeom>
              <a:avLst/>
              <a:gdLst/>
              <a:ahLst/>
              <a:cxnLst/>
              <a:rect l="l" t="t" r="r" b="b"/>
              <a:pathLst>
                <a:path w="1418589" h="476250">
                  <a:moveTo>
                    <a:pt x="0" y="237930"/>
                  </a:moveTo>
                  <a:lnTo>
                    <a:pt x="12786" y="192718"/>
                  </a:lnTo>
                  <a:lnTo>
                    <a:pt x="49561" y="150369"/>
                  </a:lnTo>
                  <a:lnTo>
                    <a:pt x="107947" y="111682"/>
                  </a:lnTo>
                  <a:lnTo>
                    <a:pt x="144501" y="93961"/>
                  </a:lnTo>
                  <a:lnTo>
                    <a:pt x="185566" y="77454"/>
                  </a:lnTo>
                  <a:lnTo>
                    <a:pt x="230846" y="62262"/>
                  </a:lnTo>
                  <a:lnTo>
                    <a:pt x="280042" y="48484"/>
                  </a:lnTo>
                  <a:lnTo>
                    <a:pt x="332858" y="36219"/>
                  </a:lnTo>
                  <a:lnTo>
                    <a:pt x="388996" y="25567"/>
                  </a:lnTo>
                  <a:lnTo>
                    <a:pt x="448160" y="16629"/>
                  </a:lnTo>
                  <a:lnTo>
                    <a:pt x="510052" y="9503"/>
                  </a:lnTo>
                  <a:lnTo>
                    <a:pt x="574375" y="4290"/>
                  </a:lnTo>
                  <a:lnTo>
                    <a:pt x="640832" y="1089"/>
                  </a:lnTo>
                  <a:lnTo>
                    <a:pt x="709126" y="0"/>
                  </a:lnTo>
                  <a:lnTo>
                    <a:pt x="777420" y="1089"/>
                  </a:lnTo>
                  <a:lnTo>
                    <a:pt x="843876" y="4290"/>
                  </a:lnTo>
                  <a:lnTo>
                    <a:pt x="908200" y="9503"/>
                  </a:lnTo>
                  <a:lnTo>
                    <a:pt x="970092" y="16629"/>
                  </a:lnTo>
                  <a:lnTo>
                    <a:pt x="1029255" y="25567"/>
                  </a:lnTo>
                  <a:lnTo>
                    <a:pt x="1085394" y="36219"/>
                  </a:lnTo>
                  <a:lnTo>
                    <a:pt x="1138210" y="48484"/>
                  </a:lnTo>
                  <a:lnTo>
                    <a:pt x="1187406" y="62262"/>
                  </a:lnTo>
                  <a:lnTo>
                    <a:pt x="1232686" y="77454"/>
                  </a:lnTo>
                  <a:lnTo>
                    <a:pt x="1273751" y="93961"/>
                  </a:lnTo>
                  <a:lnTo>
                    <a:pt x="1310305" y="111682"/>
                  </a:lnTo>
                  <a:lnTo>
                    <a:pt x="1368691" y="150369"/>
                  </a:lnTo>
                  <a:lnTo>
                    <a:pt x="1405466" y="192718"/>
                  </a:lnTo>
                  <a:lnTo>
                    <a:pt x="1418253" y="237930"/>
                  </a:lnTo>
                  <a:lnTo>
                    <a:pt x="1415006" y="260844"/>
                  </a:lnTo>
                  <a:lnTo>
                    <a:pt x="1389928" y="304724"/>
                  </a:lnTo>
                  <a:lnTo>
                    <a:pt x="1342051" y="345342"/>
                  </a:lnTo>
                  <a:lnTo>
                    <a:pt x="1273751" y="381899"/>
                  </a:lnTo>
                  <a:lnTo>
                    <a:pt x="1232686" y="398406"/>
                  </a:lnTo>
                  <a:lnTo>
                    <a:pt x="1187406" y="413598"/>
                  </a:lnTo>
                  <a:lnTo>
                    <a:pt x="1138210" y="427376"/>
                  </a:lnTo>
                  <a:lnTo>
                    <a:pt x="1085394" y="439641"/>
                  </a:lnTo>
                  <a:lnTo>
                    <a:pt x="1029255" y="450293"/>
                  </a:lnTo>
                  <a:lnTo>
                    <a:pt x="970092" y="459231"/>
                  </a:lnTo>
                  <a:lnTo>
                    <a:pt x="908200" y="466357"/>
                  </a:lnTo>
                  <a:lnTo>
                    <a:pt x="843876" y="471570"/>
                  </a:lnTo>
                  <a:lnTo>
                    <a:pt x="777420" y="474771"/>
                  </a:lnTo>
                  <a:lnTo>
                    <a:pt x="709126" y="475861"/>
                  </a:lnTo>
                  <a:lnTo>
                    <a:pt x="640832" y="474771"/>
                  </a:lnTo>
                  <a:lnTo>
                    <a:pt x="574375" y="471570"/>
                  </a:lnTo>
                  <a:lnTo>
                    <a:pt x="510052" y="466357"/>
                  </a:lnTo>
                  <a:lnTo>
                    <a:pt x="448160" y="459231"/>
                  </a:lnTo>
                  <a:lnTo>
                    <a:pt x="388996" y="450293"/>
                  </a:lnTo>
                  <a:lnTo>
                    <a:pt x="332858" y="439641"/>
                  </a:lnTo>
                  <a:lnTo>
                    <a:pt x="280042" y="427376"/>
                  </a:lnTo>
                  <a:lnTo>
                    <a:pt x="230846" y="413598"/>
                  </a:lnTo>
                  <a:lnTo>
                    <a:pt x="185566" y="398406"/>
                  </a:lnTo>
                  <a:lnTo>
                    <a:pt x="144501" y="381899"/>
                  </a:lnTo>
                  <a:lnTo>
                    <a:pt x="107947" y="364178"/>
                  </a:lnTo>
                  <a:lnTo>
                    <a:pt x="49561" y="325491"/>
                  </a:lnTo>
                  <a:lnTo>
                    <a:pt x="12786" y="283142"/>
                  </a:lnTo>
                  <a:lnTo>
                    <a:pt x="0" y="237930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44660" y="1231899"/>
            <a:ext cx="283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293" y="3072891"/>
            <a:ext cx="283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61448" y="3063747"/>
            <a:ext cx="283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51376" y="5517388"/>
            <a:ext cx="283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Calibri"/>
                <a:cs typeface="Calibri"/>
              </a:rPr>
              <a:t>4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95" y="517866"/>
            <a:ext cx="10388311" cy="6155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3900" spc="25" dirty="0">
                <a:solidFill>
                  <a:srgbClr val="002481"/>
                </a:solidFill>
                <a:latin typeface="Bodoni MT" panose="02070603080606020203" pitchFamily="18" charset="0"/>
              </a:rPr>
              <a:t>ATTIVITÀ</a:t>
            </a:r>
            <a:r>
              <a:rPr sz="3900" spc="-114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3900" spc="-25" dirty="0">
                <a:solidFill>
                  <a:srgbClr val="002481"/>
                </a:solidFill>
                <a:latin typeface="Bodoni MT" panose="02070603080606020203" pitchFamily="18" charset="0"/>
              </a:rPr>
              <a:t>A</a:t>
            </a:r>
            <a:r>
              <a:rPr sz="3900" spc="-114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3900" spc="120" dirty="0">
                <a:solidFill>
                  <a:srgbClr val="002481"/>
                </a:solidFill>
                <a:latin typeface="Bodoni MT" panose="02070603080606020203" pitchFamily="18" charset="0"/>
              </a:rPr>
              <a:t>SCELTA</a:t>
            </a:r>
            <a:r>
              <a:rPr sz="3900" spc="-120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3900" spc="204" dirty="0">
                <a:solidFill>
                  <a:srgbClr val="002481"/>
                </a:solidFill>
                <a:latin typeface="Bodoni MT" panose="02070603080606020203" pitchFamily="18" charset="0"/>
              </a:rPr>
              <a:t>DELLO</a:t>
            </a:r>
            <a:r>
              <a:rPr sz="3900" spc="-110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3900" spc="85" dirty="0">
                <a:solidFill>
                  <a:srgbClr val="002481"/>
                </a:solidFill>
                <a:latin typeface="Bodoni MT" panose="02070603080606020203" pitchFamily="18" charset="0"/>
              </a:rPr>
              <a:t>STUDENTE</a:t>
            </a:r>
            <a:endParaRPr sz="3900" dirty="0">
              <a:latin typeface="Bodoni MT" panose="020706030806060202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7576" y="1945131"/>
            <a:ext cx="9558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893444" algn="l"/>
                <a:tab pos="1447165" algn="l"/>
                <a:tab pos="2698115" algn="l"/>
                <a:tab pos="3096260" algn="l"/>
                <a:tab pos="3649979" algn="l"/>
                <a:tab pos="5215255" algn="l"/>
                <a:tab pos="6242050" algn="l"/>
                <a:tab pos="6632575" algn="l"/>
                <a:tab pos="7345045" algn="l"/>
                <a:tab pos="7743825" algn="l"/>
                <a:tab pos="9284970" algn="l"/>
              </a:tabLst>
            </a:pPr>
            <a:r>
              <a:rPr sz="28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800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8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8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4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1</a:t>
            </a:r>
            <a:r>
              <a:rPr sz="4125" spc="68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°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8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4125" spc="3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4125" spc="-20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4125" spc="-17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4125" spc="-240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b</a:t>
            </a:r>
            <a:r>
              <a:rPr sz="4125" spc="-29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4125" spc="-20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240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4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3</a:t>
            </a:r>
            <a:r>
              <a:rPr sz="4125" spc="-5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0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12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4125" spc="-9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4125" spc="-34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v</a:t>
            </a:r>
            <a:r>
              <a:rPr sz="4125" spc="-330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4125" spc="-47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</a:t>
            </a:r>
            <a:r>
              <a:rPr sz="4125" spc="-240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b</a:t>
            </a:r>
            <a:r>
              <a:rPr sz="4125" spc="-29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4125" spc="-20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4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202</a:t>
            </a:r>
            <a:r>
              <a:rPr lang="it-IT" sz="4125" spc="-4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3</a:t>
            </a:r>
            <a:r>
              <a:rPr sz="2800" spc="1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,</a:t>
            </a:r>
            <a:r>
              <a:rPr sz="28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2800" spc="-1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8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8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2800" spc="-2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avr</a:t>
            </a:r>
            <a:r>
              <a:rPr sz="2800" spc="-2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à</a:t>
            </a:r>
            <a:r>
              <a:rPr sz="28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2800" spc="-1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la</a:t>
            </a:r>
            <a:r>
              <a:rPr sz="28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2800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po</a:t>
            </a:r>
            <a:r>
              <a:rPr sz="2800" spc="-1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800" spc="-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8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800" spc="-1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b</a:t>
            </a:r>
            <a:r>
              <a:rPr sz="28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8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8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8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2800" spc="-2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à</a:t>
            </a:r>
            <a:r>
              <a:rPr sz="28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2800" spc="-1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endParaRPr sz="2800" dirty="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6176" y="2237739"/>
            <a:ext cx="9328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visionare</a:t>
            </a:r>
            <a:r>
              <a:rPr sz="2800" spc="2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ed</a:t>
            </a:r>
            <a:r>
              <a:rPr sz="2800" spc="25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inserire</a:t>
            </a:r>
            <a:r>
              <a:rPr sz="2800" spc="2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nel</a:t>
            </a:r>
            <a:r>
              <a:rPr sz="2800" spc="2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proprio</a:t>
            </a:r>
            <a:r>
              <a:rPr sz="2800" spc="25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piano</a:t>
            </a:r>
            <a:r>
              <a:rPr sz="2800" spc="25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800" spc="2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studi</a:t>
            </a:r>
            <a:r>
              <a:rPr sz="2800" spc="2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le</a:t>
            </a:r>
            <a:r>
              <a:rPr sz="2800" spc="2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discipline</a:t>
            </a:r>
            <a:r>
              <a:rPr sz="2800" spc="2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2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800" spc="2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scelta</a:t>
            </a:r>
            <a:endParaRPr sz="280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6176" y="2542539"/>
            <a:ext cx="9328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785" algn="l"/>
                <a:tab pos="1763395" algn="l"/>
                <a:tab pos="3550285" algn="l"/>
                <a:tab pos="4044950" algn="l"/>
                <a:tab pos="5106035" algn="l"/>
                <a:tab pos="6383020" algn="l"/>
                <a:tab pos="7215505" algn="l"/>
                <a:tab pos="8605520" algn="l"/>
              </a:tabLst>
            </a:pPr>
            <a:r>
              <a:rPr sz="4125" spc="-21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</a:t>
            </a:r>
            <a:r>
              <a:rPr sz="4125" spc="-29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9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l’a</a:t>
            </a:r>
            <a:r>
              <a:rPr sz="4125" spc="-24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nn</a:t>
            </a:r>
            <a:r>
              <a:rPr sz="4125" spc="-17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2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ac</a:t>
            </a:r>
            <a:r>
              <a:rPr sz="4125" spc="-10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4125" spc="-32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ad</a:t>
            </a:r>
            <a:r>
              <a:rPr sz="4125" spc="-20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4125" spc="-47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</a:t>
            </a:r>
            <a:r>
              <a:rPr sz="4125" spc="-10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ic</a:t>
            </a:r>
            <a:r>
              <a:rPr sz="4125" spc="-17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12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4125" spc="-23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20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cor</a:t>
            </a:r>
            <a:r>
              <a:rPr sz="4125" spc="-20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4125" spc="-17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4125" spc="240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.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Qu</a:t>
            </a:r>
            <a:r>
              <a:rPr sz="4125" spc="-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4125" spc="-24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4125" spc="-28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4125" spc="-10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4125" spc="240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,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16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ogn</a:t>
            </a:r>
            <a:r>
              <a:rPr sz="4125" spc="-8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4125" spc="-26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4125" spc="-20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4125" spc="-2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u</a:t>
            </a:r>
            <a:r>
              <a:rPr sz="4125" spc="-29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4125" spc="-20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4125" spc="-247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4125" spc="-20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te</a:t>
            </a:r>
            <a:r>
              <a:rPr sz="4125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	</a:t>
            </a:r>
            <a:r>
              <a:rPr sz="2800" spc="-1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pot</a:t>
            </a:r>
            <a:r>
              <a:rPr sz="2800" spc="-1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800" spc="-2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à</a:t>
            </a:r>
            <a:endParaRPr sz="2800" dirty="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6176" y="2835147"/>
            <a:ext cx="9328785" cy="77271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ct val="71400"/>
              </a:lnSpc>
              <a:spcBef>
                <a:spcPts val="1060"/>
              </a:spcBef>
            </a:pPr>
            <a:r>
              <a:rPr sz="2800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provvedere,</a:t>
            </a:r>
            <a:r>
              <a:rPr sz="28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in</a:t>
            </a:r>
            <a:r>
              <a:rPr sz="28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2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modo</a:t>
            </a:r>
            <a:r>
              <a:rPr sz="28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autonomo,</a:t>
            </a:r>
            <a:r>
              <a:rPr sz="28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alla</a:t>
            </a:r>
            <a:r>
              <a:rPr sz="28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selezione</a:t>
            </a:r>
            <a:r>
              <a:rPr sz="28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delle</a:t>
            </a:r>
            <a:r>
              <a:rPr sz="28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discipline</a:t>
            </a:r>
            <a:r>
              <a:rPr sz="28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2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8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scelta, </a:t>
            </a:r>
            <a:r>
              <a:rPr sz="2800" spc="-6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accedendo</a:t>
            </a:r>
            <a:r>
              <a:rPr sz="28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alla</a:t>
            </a:r>
            <a:r>
              <a:rPr sz="28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propria</a:t>
            </a:r>
            <a:r>
              <a:rPr sz="28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pagina</a:t>
            </a:r>
            <a:r>
              <a:rPr sz="28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personale</a:t>
            </a:r>
            <a:r>
              <a:rPr sz="28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Esse3</a:t>
            </a:r>
            <a:r>
              <a:rPr sz="2800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;</a:t>
            </a:r>
            <a:endParaRPr sz="280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7576" y="3990339"/>
            <a:ext cx="9558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1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Sono</a:t>
            </a:r>
            <a:r>
              <a:rPr sz="28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previsti</a:t>
            </a:r>
            <a:r>
              <a:rPr sz="2800" spc="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4125" spc="-44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12</a:t>
            </a:r>
            <a:r>
              <a:rPr sz="4125" spc="11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4125" spc="202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CFU</a:t>
            </a:r>
            <a:r>
              <a:rPr sz="4125" spc="89" baseline="10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2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800" spc="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scelta</a:t>
            </a:r>
            <a:r>
              <a:rPr sz="28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dello</a:t>
            </a:r>
            <a:r>
              <a:rPr sz="28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studente,</a:t>
            </a:r>
            <a:r>
              <a:rPr sz="2800" spc="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spalmabili</a:t>
            </a:r>
            <a:r>
              <a:rPr sz="2800" spc="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su</a:t>
            </a:r>
            <a:r>
              <a:rPr sz="2800" spc="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tutti</a:t>
            </a:r>
            <a:r>
              <a:rPr sz="2800" spc="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800" spc="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tre</a:t>
            </a:r>
            <a:endParaRPr sz="280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6176" y="4339624"/>
            <a:ext cx="932878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gli</a:t>
            </a:r>
            <a:r>
              <a:rPr sz="28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anni</a:t>
            </a:r>
            <a:r>
              <a:rPr sz="2800" spc="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8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corso,</a:t>
            </a:r>
            <a:r>
              <a:rPr sz="2800" spc="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ed</a:t>
            </a:r>
            <a:r>
              <a:rPr sz="2800" spc="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è</a:t>
            </a:r>
            <a:r>
              <a:rPr sz="2800" spc="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obbligatorio</a:t>
            </a:r>
            <a:r>
              <a:rPr sz="2800" spc="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seguire</a:t>
            </a:r>
            <a:r>
              <a:rPr sz="28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20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almeno</a:t>
            </a:r>
            <a:r>
              <a:rPr sz="2800" spc="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un</a:t>
            </a:r>
            <a:r>
              <a:rPr sz="2800" spc="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i="1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Corso</a:t>
            </a:r>
            <a:r>
              <a:rPr sz="2800" i="1" spc="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i="1" spc="-135" dirty="0" err="1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Mooc</a:t>
            </a:r>
            <a:r>
              <a:rPr sz="2800" i="1" spc="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800" spc="-2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da</a:t>
            </a:r>
            <a:r>
              <a:rPr lang="it-IT" sz="2800" spc="-2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2 CFU</a:t>
            </a:r>
            <a:endParaRPr sz="2800" dirty="0"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154581"/>
            <a:ext cx="3785105" cy="6155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spc="145" dirty="0">
                <a:solidFill>
                  <a:srgbClr val="002481"/>
                </a:solidFill>
                <a:latin typeface="Bodoni MT" panose="02070603080606020203" pitchFamily="18" charset="0"/>
              </a:rPr>
              <a:t>CORSI</a:t>
            </a:r>
            <a:r>
              <a:rPr lang="it-IT" sz="3900" spc="-175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3900" spc="229" dirty="0">
                <a:solidFill>
                  <a:srgbClr val="002481"/>
                </a:solidFill>
                <a:latin typeface="Bodoni MT" panose="02070603080606020203" pitchFamily="18" charset="0"/>
              </a:rPr>
              <a:t>MOOC</a:t>
            </a:r>
            <a:endParaRPr sz="3900" dirty="0">
              <a:latin typeface="Bodoni MT" panose="020706030806060202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878879"/>
            <a:ext cx="10287000" cy="5100242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875"/>
              </a:spcBef>
              <a:buSzPct val="103225"/>
              <a:buFont typeface="Arial MT"/>
              <a:buChar char="•"/>
              <a:tabLst>
                <a:tab pos="241300" algn="l"/>
              </a:tabLst>
            </a:pPr>
            <a:r>
              <a:rPr sz="20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000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000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spc="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?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12700" marR="5080" algn="just">
              <a:lnSpc>
                <a:spcPct val="91700"/>
              </a:lnSpc>
              <a:spcBef>
                <a:spcPts val="940"/>
              </a:spcBef>
            </a:pP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Attività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didattiche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inserite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nel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contesto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della 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Virtual 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Mobility </a:t>
            </a:r>
            <a:r>
              <a:rPr sz="2000" spc="-1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1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cui 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si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può </a:t>
            </a:r>
            <a:r>
              <a:rPr sz="2000" spc="-1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avere</a:t>
            </a:r>
            <a:r>
              <a:rPr sz="2000" spc="-13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accesso </a:t>
            </a:r>
            <a:r>
              <a:rPr sz="2000" spc="-11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mediante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l’utilizzo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delle seguenti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piattaforme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dedicate: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endParaRPr lang="it-IT" sz="2000" spc="-85" dirty="0">
              <a:solidFill>
                <a:srgbClr val="002481"/>
              </a:solidFill>
              <a:latin typeface="Bodoni MT" panose="02070603080606020203" pitchFamily="18" charset="0"/>
              <a:cs typeface="Cambria"/>
            </a:endParaRPr>
          </a:p>
          <a:p>
            <a:pPr marL="12700" marR="5080" algn="just">
              <a:lnSpc>
                <a:spcPct val="91700"/>
              </a:lnSpc>
              <a:spcBef>
                <a:spcPts val="940"/>
              </a:spcBef>
            </a:pPr>
            <a:r>
              <a:rPr sz="2000" spc="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1. </a:t>
            </a:r>
            <a:r>
              <a:rPr sz="2000" u="sng" spc="-55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https:</a:t>
            </a:r>
            <a:r>
              <a:rPr sz="2000" u="sng" spc="-55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  <a:hlinkClick r:id="rId2"/>
              </a:rPr>
              <a:t>//w</a:t>
            </a:r>
            <a:r>
              <a:rPr sz="2000" u="sng" spc="-55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ww</a:t>
            </a:r>
            <a:r>
              <a:rPr sz="2000" u="sng" spc="-55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  <a:hlinkClick r:id="rId2"/>
              </a:rPr>
              <a:t>.edx.org/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  <a:hlinkClick r:id="rId2"/>
              </a:rPr>
              <a:t> </a:t>
            </a:r>
            <a:r>
              <a:rPr sz="2000" spc="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; </a:t>
            </a:r>
            <a:endParaRPr lang="it-IT" sz="2000" spc="5" dirty="0">
              <a:solidFill>
                <a:srgbClr val="002481"/>
              </a:solidFill>
              <a:latin typeface="Bodoni MT" panose="02070603080606020203" pitchFamily="18" charset="0"/>
              <a:cs typeface="Cambria"/>
            </a:endParaRPr>
          </a:p>
          <a:p>
            <a:pPr marL="12700" marR="5080" algn="just">
              <a:lnSpc>
                <a:spcPct val="91700"/>
              </a:lnSpc>
              <a:spcBef>
                <a:spcPts val="940"/>
              </a:spcBef>
            </a:pPr>
            <a:r>
              <a:rPr sz="2000" spc="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2. </a:t>
            </a:r>
            <a:r>
              <a:rPr sz="2000" u="sng" spc="-6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https:</a:t>
            </a:r>
            <a:r>
              <a:rPr sz="2000" u="sng" spc="-6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  <a:hlinkClick r:id="rId3"/>
              </a:rPr>
              <a:t>//w</a:t>
            </a:r>
            <a:r>
              <a:rPr sz="2000" u="sng" spc="-6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ww</a:t>
            </a:r>
            <a:r>
              <a:rPr sz="2000" u="sng" spc="-6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  <a:hlinkClick r:id="rId3"/>
              </a:rPr>
              <a:t>.coursera.org/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  <a:hlinkClick r:id="rId3"/>
              </a:rPr>
              <a:t> </a:t>
            </a:r>
            <a:r>
              <a:rPr sz="2000" spc="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; </a:t>
            </a:r>
            <a:endParaRPr lang="it-IT" sz="2000" spc="5" dirty="0">
              <a:solidFill>
                <a:srgbClr val="002481"/>
              </a:solidFill>
              <a:latin typeface="Bodoni MT" panose="02070603080606020203" pitchFamily="18" charset="0"/>
              <a:cs typeface="Cambria"/>
            </a:endParaRPr>
          </a:p>
          <a:p>
            <a:pPr marL="12700" marR="5080" algn="just">
              <a:lnSpc>
                <a:spcPct val="91700"/>
              </a:lnSpc>
              <a:spcBef>
                <a:spcPts val="940"/>
              </a:spcBef>
            </a:pPr>
            <a:r>
              <a:rPr sz="2000" spc="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3. </a:t>
            </a:r>
            <a:r>
              <a:rPr sz="2000" u="sng" spc="-55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https://miriadax.net/cursos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;</a:t>
            </a:r>
            <a:endParaRPr lang="it-IT" sz="2000" spc="5" dirty="0">
              <a:solidFill>
                <a:srgbClr val="002481"/>
              </a:solidFill>
              <a:latin typeface="Bodoni MT" panose="02070603080606020203" pitchFamily="18" charset="0"/>
              <a:cs typeface="Cambria"/>
            </a:endParaRPr>
          </a:p>
          <a:p>
            <a:pPr marL="12700" marR="5080" algn="just">
              <a:lnSpc>
                <a:spcPct val="91700"/>
              </a:lnSpc>
              <a:spcBef>
                <a:spcPts val="940"/>
              </a:spcBef>
            </a:pPr>
            <a:r>
              <a:rPr sz="2000" spc="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4. </a:t>
            </a:r>
            <a:r>
              <a:rPr sz="2000" u="sng" spc="-65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https://www.fun- 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35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mooc.fr/</a:t>
            </a:r>
            <a:r>
              <a:rPr sz="2000" spc="-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;</a:t>
            </a:r>
            <a:r>
              <a:rPr sz="2000" spc="-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lang="it-IT" sz="2000" spc="-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</a:p>
          <a:p>
            <a:pPr marL="12700" marR="5080" algn="just">
              <a:lnSpc>
                <a:spcPct val="91700"/>
              </a:lnSpc>
              <a:spcBef>
                <a:spcPts val="940"/>
              </a:spcBef>
            </a:pPr>
            <a:r>
              <a:rPr sz="2000" spc="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5.</a:t>
            </a:r>
            <a:r>
              <a:rPr sz="2000" spc="-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6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https:</a:t>
            </a:r>
            <a:r>
              <a:rPr sz="2000" u="sng" spc="-6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  <a:hlinkClick r:id="rId4"/>
              </a:rPr>
              <a:t>//w</a:t>
            </a:r>
            <a:r>
              <a:rPr sz="2000" u="sng" spc="-6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ww</a:t>
            </a:r>
            <a:r>
              <a:rPr sz="2000" u="sng" spc="-6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  <a:hlinkClick r:id="rId4"/>
              </a:rPr>
              <a:t>.futurelearn.com/</a:t>
            </a:r>
            <a:r>
              <a:rPr sz="2000" spc="-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  <a:hlinkClick r:id="rId4"/>
              </a:rPr>
              <a:t> </a:t>
            </a:r>
            <a:r>
              <a:rPr sz="2000" spc="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;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241300" indent="-228600" algn="just">
              <a:lnSpc>
                <a:spcPct val="100000"/>
              </a:lnSpc>
              <a:spcBef>
                <a:spcPts val="885"/>
              </a:spcBef>
              <a:buSzPct val="103225"/>
              <a:buFont typeface="Arial MT"/>
              <a:buChar char="•"/>
              <a:tabLst>
                <a:tab pos="241300" algn="l"/>
              </a:tabLst>
            </a:pPr>
            <a:r>
              <a:rPr sz="20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</a:t>
            </a:r>
            <a:r>
              <a:rPr sz="20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sce</a:t>
            </a:r>
            <a:r>
              <a:rPr sz="2000" spc="-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g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000" spc="-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spc="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?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12700" marR="5080" algn="just">
              <a:lnSpc>
                <a:spcPts val="1800"/>
              </a:lnSpc>
              <a:spcBef>
                <a:spcPts val="965"/>
              </a:spcBef>
            </a:pPr>
            <a:r>
              <a:rPr sz="2000" spc="-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Ogni 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studente </a:t>
            </a:r>
            <a:r>
              <a:rPr sz="2000" spc="-11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potrà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accedere </a:t>
            </a:r>
            <a:r>
              <a:rPr sz="20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ad </a:t>
            </a:r>
            <a:r>
              <a:rPr sz="20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una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delle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piattaforme </a:t>
            </a:r>
            <a:r>
              <a:rPr sz="20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sopra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citate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scegliere 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il Corso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Mooc </a:t>
            </a:r>
            <a:r>
              <a:rPr sz="20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da 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seguire, 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purchè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attinente 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proprio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percorso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studi;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SzPct val="103225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</a:t>
            </a:r>
            <a:r>
              <a:rPr sz="20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ve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b</a:t>
            </a:r>
            <a:r>
              <a:rPr sz="2000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000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z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z</a:t>
            </a:r>
            <a:r>
              <a:rPr sz="2000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000" spc="-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i?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12700" marR="5080" algn="just">
              <a:lnSpc>
                <a:spcPts val="1700"/>
              </a:lnSpc>
              <a:spcBef>
                <a:spcPts val="1045"/>
              </a:spcBef>
            </a:pPr>
            <a:r>
              <a:rPr sz="2000" spc="-3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Le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istruzioni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relative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al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riconoscimento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dei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CFU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dei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corsi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Mooc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sono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reperibili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sulla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pagina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del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sito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Unifg, </a:t>
            </a:r>
            <a:r>
              <a:rPr sz="2000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attraverso</a:t>
            </a:r>
            <a:r>
              <a:rPr sz="20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il 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seguente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link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6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</a:rPr>
              <a:t>https://</a:t>
            </a:r>
            <a:r>
              <a:rPr sz="2000" u="sng" spc="-6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  <a:hlinkClick r:id="rId5"/>
              </a:rPr>
              <a:t>www.unifg.it/it/internazionale/parti-con-unifg/virtual-mobility</a:t>
            </a:r>
            <a:r>
              <a:rPr sz="2000" spc="-45" dirty="0">
                <a:solidFill>
                  <a:srgbClr val="0563C1"/>
                </a:solidFill>
                <a:latin typeface="Bodoni MT" panose="02070603080606020203" pitchFamily="18" charset="0"/>
                <a:cs typeface="Cambria"/>
                <a:hlinkClick r:id="rId5"/>
              </a:rPr>
              <a:t> </a:t>
            </a:r>
            <a:r>
              <a:rPr sz="2000" spc="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.</a:t>
            </a:r>
            <a:endParaRPr sz="2000" dirty="0"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331" y="609600"/>
            <a:ext cx="893733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sng" dirty="0">
                <a:latin typeface="Bodoni MT" panose="02070603080606020203" pitchFamily="18" charset="0"/>
              </a:rPr>
              <a:t>PROVE</a:t>
            </a:r>
            <a:r>
              <a:rPr sz="4000" u="sng" spc="-155" dirty="0">
                <a:latin typeface="Bodoni MT" panose="02070603080606020203" pitchFamily="18" charset="0"/>
              </a:rPr>
              <a:t> </a:t>
            </a:r>
            <a:r>
              <a:rPr sz="4000" u="sng" spc="85" dirty="0">
                <a:latin typeface="Bodoni MT" panose="02070603080606020203" pitchFamily="18" charset="0"/>
              </a:rPr>
              <a:t>DI</a:t>
            </a:r>
            <a:r>
              <a:rPr sz="4000" u="sng" spc="-155" dirty="0">
                <a:latin typeface="Bodoni MT" panose="02070603080606020203" pitchFamily="18" charset="0"/>
              </a:rPr>
              <a:t> </a:t>
            </a:r>
            <a:r>
              <a:rPr sz="4000" u="sng" spc="25" dirty="0">
                <a:latin typeface="Bodoni MT" panose="02070603080606020203" pitchFamily="18" charset="0"/>
              </a:rPr>
              <a:t>VERIFICA</a:t>
            </a:r>
            <a:r>
              <a:rPr sz="4000" u="sng" spc="-145" dirty="0">
                <a:latin typeface="Bodoni MT" panose="02070603080606020203" pitchFamily="18" charset="0"/>
              </a:rPr>
              <a:t> </a:t>
            </a:r>
            <a:r>
              <a:rPr sz="4000" u="sng" spc="-15" dirty="0">
                <a:latin typeface="Bodoni MT" panose="02070603080606020203" pitchFamily="18" charset="0"/>
              </a:rPr>
              <a:t>INIZIALE</a:t>
            </a:r>
            <a:r>
              <a:rPr sz="4000" u="sng" spc="-150" dirty="0">
                <a:latin typeface="Bodoni MT" panose="02070603080606020203" pitchFamily="18" charset="0"/>
              </a:rPr>
              <a:t> </a:t>
            </a:r>
            <a:r>
              <a:rPr sz="4000" u="sng" spc="-125" dirty="0">
                <a:latin typeface="Bodoni MT" panose="02070603080606020203" pitchFamily="18" charset="0"/>
              </a:rPr>
              <a:t>(</a:t>
            </a:r>
            <a:r>
              <a:rPr sz="3900" u="sng" spc="-125" dirty="0">
                <a:latin typeface="Bodoni MT" panose="02070603080606020203" pitchFamily="18" charset="0"/>
              </a:rPr>
              <a:t>PVI</a:t>
            </a:r>
            <a:r>
              <a:rPr sz="4000" u="sng" spc="-125" dirty="0">
                <a:latin typeface="Bodoni MT" panose="02070603080606020203" pitchFamily="18" charset="0"/>
              </a:rPr>
              <a:t>)</a:t>
            </a:r>
            <a:endParaRPr sz="4000" u="sng">
              <a:latin typeface="Bodoni MT" panose="020706030806060202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2600" y="1828800"/>
            <a:ext cx="9446260" cy="3316036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41300" marR="5080" indent="-228600">
              <a:lnSpc>
                <a:spcPts val="2110"/>
              </a:lnSpc>
              <a:spcBef>
                <a:spcPts val="2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La</a:t>
            </a:r>
            <a:r>
              <a:rPr sz="2000" u="sng"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prenotazione</a:t>
            </a:r>
            <a:r>
              <a:rPr sz="2000" u="sng"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al</a:t>
            </a:r>
            <a:r>
              <a:rPr sz="2000" u="sng" spc="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Test</a:t>
            </a:r>
            <a:r>
              <a:rPr sz="2000" u="sng" spc="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</a:t>
            </a:r>
            <a:r>
              <a:rPr sz="2000" u="sng"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si</a:t>
            </a:r>
            <a:r>
              <a:rPr sz="2000" u="sng"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effettua</a:t>
            </a:r>
            <a:r>
              <a:rPr sz="2000" u="sng"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attraverso</a:t>
            </a:r>
            <a:r>
              <a:rPr sz="2000" u="sng"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il</a:t>
            </a:r>
            <a:r>
              <a:rPr sz="2000" u="sng" spc="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sito</a:t>
            </a:r>
            <a:r>
              <a:rPr sz="2000" u="sng"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web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dedicato</a:t>
            </a:r>
            <a:r>
              <a:rPr sz="2000" u="sng"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sul</a:t>
            </a:r>
            <a:r>
              <a:rPr sz="2000" u="sng" spc="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9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Portale</a:t>
            </a:r>
            <a:r>
              <a:rPr sz="2000" u="sng" spc="12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7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delle</a:t>
            </a:r>
            <a:r>
              <a:rPr sz="2000" u="sng" spc="1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7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Segreterie</a:t>
            </a:r>
            <a:r>
              <a:rPr sz="2000" u="sng" spc="11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7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Studenti </a:t>
            </a:r>
            <a:r>
              <a:rPr sz="2000" u="sng" spc="-3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3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Esse3</a:t>
            </a:r>
            <a:r>
              <a:rPr sz="2000" u="sng" spc="-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,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provvedendo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al</a:t>
            </a:r>
            <a:r>
              <a:rPr sz="2000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pagamento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un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contributo</a:t>
            </a:r>
            <a:r>
              <a:rPr sz="2000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pari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37,00</a:t>
            </a:r>
            <a:r>
              <a:rPr sz="2000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euro,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visibile</a:t>
            </a:r>
            <a:r>
              <a:rPr sz="2000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nella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Sezione</a:t>
            </a:r>
            <a:r>
              <a:rPr sz="2000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“</a:t>
            </a:r>
            <a:r>
              <a:rPr sz="2000" i="1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Pagamenti</a:t>
            </a:r>
            <a:r>
              <a:rPr sz="2000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”.</a:t>
            </a:r>
            <a:endParaRPr sz="2000" u="sng" dirty="0">
              <a:latin typeface="Bodoni MT" panose="02070603080606020203" pitchFamily="18" charset="0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u="sng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000" u="sng" spc="-1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u="sng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u="sng" spc="-1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à</a:t>
            </a:r>
            <a:r>
              <a:rPr sz="2000" u="sng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</a:t>
            </a:r>
            <a:r>
              <a:rPr sz="2000" u="sng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u="sng"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ss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u="sng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b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u="sng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sos</a:t>
            </a:r>
            <a:r>
              <a:rPr sz="2000" u="sng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1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 </a:t>
            </a:r>
            <a:r>
              <a:rPr sz="2000" u="sng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te</a:t>
            </a:r>
            <a:r>
              <a:rPr sz="2000" u="sng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u="sng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ll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</a:t>
            </a:r>
            <a:r>
              <a:rPr sz="2000" u="sng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u="sng"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ss</a:t>
            </a:r>
            <a:r>
              <a:rPr sz="2000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u="sng" spc="-2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000" u="sng" spc="-1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:</a:t>
            </a:r>
            <a:endParaRPr sz="2000" u="sng" dirty="0">
              <a:latin typeface="Bodoni MT" panose="02070603080606020203" pitchFamily="18" charset="0"/>
              <a:cs typeface="Cambria"/>
            </a:endParaRPr>
          </a:p>
          <a:p>
            <a:pPr marL="296545" lvl="1" indent="-113030">
              <a:lnSpc>
                <a:spcPct val="100000"/>
              </a:lnSpc>
              <a:spcBef>
                <a:spcPts val="360"/>
              </a:spcBef>
              <a:buSzPct val="102857"/>
              <a:buChar char="-"/>
              <a:tabLst>
                <a:tab pos="297180" algn="l"/>
              </a:tabLst>
            </a:pP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15</a:t>
            </a:r>
            <a:r>
              <a:rPr sz="2000" u="sng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8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u="sng" spc="-8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u="sng" spc="-20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v</a:t>
            </a:r>
            <a:r>
              <a:rPr sz="2000" u="sng" spc="-8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20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</a:t>
            </a:r>
            <a:r>
              <a:rPr sz="2000" u="sng" spc="-10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b</a:t>
            </a:r>
            <a:r>
              <a:rPr sz="2000" u="sng" spc="-12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u="sng" spc="-8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202</a:t>
            </a:r>
            <a:r>
              <a:rPr lang="it-IT"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3</a:t>
            </a:r>
            <a:r>
              <a:rPr sz="2000" u="sng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000" u="sng" spc="-1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u="sng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ll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09</a:t>
            </a:r>
            <a:r>
              <a:rPr lang="it-IT" sz="2000" u="sng" spc="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,</a:t>
            </a: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00</a:t>
            </a:r>
            <a:r>
              <a:rPr lang="it-IT"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alle 11,40</a:t>
            </a: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;</a:t>
            </a:r>
            <a:endParaRPr sz="2000" u="sng" dirty="0">
              <a:latin typeface="Bodoni MT" panose="02070603080606020203" pitchFamily="18" charset="0"/>
              <a:cs typeface="Cambria"/>
            </a:endParaRPr>
          </a:p>
          <a:p>
            <a:pPr marL="296545" lvl="1" indent="-113030">
              <a:lnSpc>
                <a:spcPct val="100000"/>
              </a:lnSpc>
              <a:spcBef>
                <a:spcPts val="335"/>
              </a:spcBef>
              <a:buSzPct val="102857"/>
              <a:buChar char="-"/>
              <a:tabLst>
                <a:tab pos="297180" algn="l"/>
              </a:tabLst>
            </a:pPr>
            <a:r>
              <a:rPr lang="it-IT"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10</a:t>
            </a:r>
            <a:r>
              <a:rPr sz="2000" u="sng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14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u="sng" spc="-12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</a:t>
            </a:r>
            <a:r>
              <a:rPr sz="2000" u="sng" spc="-114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u="sng" spc="-5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u="sng" spc="-4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000" u="sng" spc="-8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202</a:t>
            </a:r>
            <a:r>
              <a:rPr lang="it-IT"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4</a:t>
            </a:r>
            <a:r>
              <a:rPr sz="2000" u="sng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000" u="sng" spc="-1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u="sng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ll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09</a:t>
            </a:r>
            <a:r>
              <a:rPr lang="it-IT" sz="2000" u="sng" spc="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,</a:t>
            </a:r>
            <a:r>
              <a:rPr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00</a:t>
            </a:r>
            <a:r>
              <a:rPr lang="it-IT" sz="2000" u="sng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alle 11,40</a:t>
            </a:r>
            <a:r>
              <a:rPr sz="2000" u="sng" spc="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.</a:t>
            </a:r>
            <a:endParaRPr sz="2000" u="sng" dirty="0">
              <a:latin typeface="Bodoni MT" panose="02070603080606020203" pitchFamily="18" charset="0"/>
              <a:cs typeface="Cambria"/>
            </a:endParaRPr>
          </a:p>
          <a:p>
            <a:pPr marL="241300" marR="5080" indent="-228600">
              <a:lnSpc>
                <a:spcPct val="101099"/>
              </a:lnSpc>
              <a:spcBef>
                <a:spcPts val="8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u="sng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Sarà</a:t>
            </a:r>
            <a:r>
              <a:rPr sz="2000" u="sng" spc="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possibile</a:t>
            </a:r>
            <a:r>
              <a:rPr sz="2000" u="sng" spc="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reperire</a:t>
            </a:r>
            <a:r>
              <a:rPr sz="2000" u="sng" spc="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tutte</a:t>
            </a:r>
            <a:r>
              <a:rPr sz="2000" u="sng" spc="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le</a:t>
            </a:r>
            <a:r>
              <a:rPr sz="2000" u="sng" spc="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ulteriori</a:t>
            </a:r>
            <a:r>
              <a:rPr sz="2000" u="sng" spc="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informazioni,</a:t>
            </a:r>
            <a:r>
              <a:rPr sz="2000" u="sng" spc="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utili</a:t>
            </a:r>
            <a:r>
              <a:rPr sz="2000" u="sng" spc="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al</a:t>
            </a:r>
            <a:r>
              <a:rPr sz="2000" u="sng" spc="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sostenimento</a:t>
            </a:r>
            <a:r>
              <a:rPr sz="2000" u="sng" spc="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delle</a:t>
            </a:r>
            <a:r>
              <a:rPr sz="2000" u="sng" spc="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PVI,</a:t>
            </a:r>
            <a:r>
              <a:rPr sz="2000" u="sng"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attraverso</a:t>
            </a:r>
            <a:r>
              <a:rPr sz="2000" u="sng" spc="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il</a:t>
            </a:r>
            <a:r>
              <a:rPr sz="2000" u="sng" spc="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seguente </a:t>
            </a:r>
            <a:r>
              <a:rPr sz="2000" u="sng" spc="-3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link:</a:t>
            </a:r>
            <a:endParaRPr sz="2000" u="sng" dirty="0">
              <a:latin typeface="Bodoni MT" panose="02070603080606020203" pitchFamily="18" charset="0"/>
              <a:cs typeface="Cambria"/>
            </a:endParaRPr>
          </a:p>
          <a:p>
            <a:pPr marL="12700" marR="132080">
              <a:lnSpc>
                <a:spcPts val="2110"/>
              </a:lnSpc>
              <a:spcBef>
                <a:spcPts val="1145"/>
              </a:spcBef>
            </a:pPr>
            <a:r>
              <a:rPr sz="2000" u="sng" spc="-8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https:</a:t>
            </a:r>
            <a:r>
              <a:rPr sz="2000" u="sng" spc="-8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  <a:hlinkClick r:id="rId2"/>
              </a:rPr>
              <a:t>//w</a:t>
            </a:r>
            <a:r>
              <a:rPr sz="2000" u="sng" spc="-8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ww</a:t>
            </a:r>
            <a:r>
              <a:rPr sz="2000" u="sng" spc="-8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  <a:hlinkClick r:id="rId2"/>
              </a:rPr>
              <a:t>.studiumanistici.unifg.it/it/studenti/servizio-management-didattico/prove-di-verifica-iniziale- </a:t>
            </a:r>
            <a:r>
              <a:rPr sz="2000" u="sng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8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e-obblighi-formativi-aggiuntivi</a:t>
            </a:r>
            <a:r>
              <a:rPr sz="2000" u="sng" spc="-6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u="sng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facendo</a:t>
            </a:r>
            <a:r>
              <a:rPr sz="2000" i="1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u="sng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riferimento</a:t>
            </a:r>
            <a:r>
              <a:rPr sz="2000" i="1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u="sng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alle</a:t>
            </a:r>
            <a:r>
              <a:rPr sz="2000" i="1" u="sng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u="sng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‘PVI</a:t>
            </a:r>
            <a:r>
              <a:rPr sz="2000" i="1" u="sng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Corsi </a:t>
            </a:r>
            <a:r>
              <a:rPr sz="2000" i="1" u="sng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 </a:t>
            </a:r>
            <a:r>
              <a:rPr sz="2000" i="1" u="sng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Laurea</a:t>
            </a:r>
            <a:r>
              <a:rPr sz="2000" i="1" u="sng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u="sng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Triennale’.</a:t>
            </a:r>
            <a:endParaRPr sz="2000" u="sng" dirty="0"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6462" y="702265"/>
            <a:ext cx="316042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50" dirty="0">
                <a:solidFill>
                  <a:srgbClr val="002481"/>
                </a:solidFill>
                <a:latin typeface="Bodoni MT" panose="02070603080606020203" pitchFamily="18" charset="0"/>
              </a:rPr>
              <a:t>TIROCINIO</a:t>
            </a:r>
            <a:endParaRPr sz="4000" dirty="0">
              <a:latin typeface="Bodoni MT" panose="020706030806060202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0522" y="2069084"/>
            <a:ext cx="9916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Gli</a:t>
            </a:r>
            <a:r>
              <a:rPr sz="2400" spc="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studenti</a:t>
            </a:r>
            <a:r>
              <a:rPr sz="2400" spc="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del</a:t>
            </a:r>
            <a:r>
              <a:rPr sz="2400" spc="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secondo</a:t>
            </a:r>
            <a:r>
              <a:rPr sz="2400" spc="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400" spc="2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terzo</a:t>
            </a:r>
            <a:r>
              <a:rPr sz="2400" spc="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anno</a:t>
            </a:r>
            <a:r>
              <a:rPr sz="2400" spc="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3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che</a:t>
            </a:r>
            <a:r>
              <a:rPr sz="2400" spc="2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dovranno</a:t>
            </a:r>
            <a:r>
              <a:rPr sz="2400" spc="1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iniziare</a:t>
            </a:r>
            <a:r>
              <a:rPr sz="2400" spc="2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le</a:t>
            </a:r>
            <a:r>
              <a:rPr sz="2400" spc="2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attività</a:t>
            </a:r>
            <a:r>
              <a:rPr sz="2400" spc="1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3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400" spc="1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tirocinio,</a:t>
            </a:r>
            <a:endParaRPr sz="240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2497" y="2450083"/>
            <a:ext cx="465455" cy="1062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375">
              <a:lnSpc>
                <a:spcPct val="149200"/>
              </a:lnSpc>
              <a:spcBef>
                <a:spcPts val="100"/>
              </a:spcBef>
            </a:pPr>
            <a:r>
              <a:rPr sz="24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fi</a:t>
            </a:r>
            <a:r>
              <a:rPr sz="24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4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  </a:t>
            </a:r>
            <a:r>
              <a:rPr sz="24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li</a:t>
            </a:r>
            <a:r>
              <a:rPr sz="2400" spc="-1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400" spc="-13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k</a:t>
            </a:r>
            <a:endParaRPr sz="240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500"/>
              </a:lnSpc>
              <a:spcBef>
                <a:spcPts val="90"/>
              </a:spcBef>
              <a:tabLst>
                <a:tab pos="1499870" algn="l"/>
                <a:tab pos="1897380" algn="l"/>
                <a:tab pos="2276475" algn="l"/>
                <a:tab pos="2713355" algn="l"/>
                <a:tab pos="3475354" algn="l"/>
                <a:tab pos="4207510" algn="l"/>
                <a:tab pos="4300220" algn="l"/>
                <a:tab pos="5713730" algn="l"/>
                <a:tab pos="5906770" algn="l"/>
                <a:tab pos="6095365" algn="l"/>
                <a:tab pos="7314565" algn="l"/>
                <a:tab pos="7407909" algn="l"/>
                <a:tab pos="7900034" algn="l"/>
                <a:tab pos="8733790" algn="l"/>
              </a:tabLst>
            </a:pPr>
            <a:r>
              <a:rPr spc="-140" dirty="0">
                <a:latin typeface="Bodoni MT" panose="02070603080606020203" pitchFamily="18" charset="0"/>
              </a:rPr>
              <a:t>t</a:t>
            </a:r>
            <a:r>
              <a:rPr spc="-175" dirty="0">
                <a:latin typeface="Bodoni MT" panose="02070603080606020203" pitchFamily="18" charset="0"/>
              </a:rPr>
              <a:t>r</a:t>
            </a:r>
            <a:r>
              <a:rPr spc="-130" dirty="0">
                <a:latin typeface="Bodoni MT" panose="02070603080606020203" pitchFamily="18" charset="0"/>
              </a:rPr>
              <a:t>o</a:t>
            </a:r>
            <a:r>
              <a:rPr spc="-290" dirty="0">
                <a:latin typeface="Bodoni MT" panose="02070603080606020203" pitchFamily="18" charset="0"/>
              </a:rPr>
              <a:t>v</a:t>
            </a:r>
            <a:r>
              <a:rPr spc="-170" dirty="0">
                <a:latin typeface="Bodoni MT" panose="02070603080606020203" pitchFamily="18" charset="0"/>
              </a:rPr>
              <a:t>e</a:t>
            </a:r>
            <a:r>
              <a:rPr spc="-150" dirty="0">
                <a:latin typeface="Bodoni MT" panose="02070603080606020203" pitchFamily="18" charset="0"/>
              </a:rPr>
              <a:t>r</a:t>
            </a:r>
            <a:r>
              <a:rPr spc="-225" dirty="0">
                <a:latin typeface="Bodoni MT" panose="02070603080606020203" pitchFamily="18" charset="0"/>
              </a:rPr>
              <a:t>a</a:t>
            </a:r>
            <a:r>
              <a:rPr spc="-170" dirty="0">
                <a:latin typeface="Bodoni MT" panose="02070603080606020203" pitchFamily="18" charset="0"/>
              </a:rPr>
              <a:t>nn</a:t>
            </a:r>
            <a:r>
              <a:rPr spc="-125" dirty="0">
                <a:latin typeface="Bodoni MT" panose="02070603080606020203" pitchFamily="18" charset="0"/>
              </a:rPr>
              <a:t>o</a:t>
            </a:r>
            <a:r>
              <a:rPr dirty="0">
                <a:latin typeface="Bodoni MT" panose="02070603080606020203" pitchFamily="18" charset="0"/>
              </a:rPr>
              <a:t>	</a:t>
            </a:r>
            <a:r>
              <a:rPr spc="-105" dirty="0">
                <a:latin typeface="Bodoni MT" panose="02070603080606020203" pitchFamily="18" charset="0"/>
              </a:rPr>
              <a:t>t</a:t>
            </a:r>
            <a:r>
              <a:rPr spc="-180" dirty="0">
                <a:latin typeface="Bodoni MT" panose="02070603080606020203" pitchFamily="18" charset="0"/>
              </a:rPr>
              <a:t>u</a:t>
            </a:r>
            <a:r>
              <a:rPr spc="-114" dirty="0">
                <a:latin typeface="Bodoni MT" panose="02070603080606020203" pitchFamily="18" charset="0"/>
              </a:rPr>
              <a:t>tt</a:t>
            </a:r>
            <a:r>
              <a:rPr spc="-170" dirty="0">
                <a:latin typeface="Bodoni MT" panose="02070603080606020203" pitchFamily="18" charset="0"/>
              </a:rPr>
              <a:t>e</a:t>
            </a:r>
            <a:r>
              <a:rPr dirty="0">
                <a:latin typeface="Bodoni MT" panose="02070603080606020203" pitchFamily="18" charset="0"/>
              </a:rPr>
              <a:t>	</a:t>
            </a:r>
            <a:r>
              <a:rPr spc="-90" dirty="0">
                <a:latin typeface="Bodoni MT" panose="02070603080606020203" pitchFamily="18" charset="0"/>
              </a:rPr>
              <a:t>l</a:t>
            </a:r>
            <a:r>
              <a:rPr spc="-150" dirty="0">
                <a:latin typeface="Bodoni MT" panose="02070603080606020203" pitchFamily="18" charset="0"/>
              </a:rPr>
              <a:t>e</a:t>
            </a:r>
            <a:r>
              <a:rPr dirty="0">
                <a:latin typeface="Bodoni MT" panose="02070603080606020203" pitchFamily="18" charset="0"/>
              </a:rPr>
              <a:t>	</a:t>
            </a:r>
            <a:r>
              <a:rPr spc="-85" dirty="0">
                <a:latin typeface="Bodoni MT" panose="02070603080606020203" pitchFamily="18" charset="0"/>
              </a:rPr>
              <a:t>i</a:t>
            </a:r>
            <a:r>
              <a:rPr spc="-155" dirty="0">
                <a:latin typeface="Bodoni MT" panose="02070603080606020203" pitchFamily="18" charset="0"/>
              </a:rPr>
              <a:t>n</a:t>
            </a:r>
            <a:r>
              <a:rPr spc="-195" dirty="0">
                <a:latin typeface="Bodoni MT" panose="02070603080606020203" pitchFamily="18" charset="0"/>
              </a:rPr>
              <a:t>d</a:t>
            </a:r>
            <a:r>
              <a:rPr spc="-60" dirty="0">
                <a:latin typeface="Bodoni MT" panose="02070603080606020203" pitchFamily="18" charset="0"/>
              </a:rPr>
              <a:t>i</a:t>
            </a:r>
            <a:r>
              <a:rPr spc="-85" dirty="0">
                <a:latin typeface="Bodoni MT" panose="02070603080606020203" pitchFamily="18" charset="0"/>
              </a:rPr>
              <a:t>c</a:t>
            </a:r>
            <a:r>
              <a:rPr spc="-195" dirty="0">
                <a:latin typeface="Bodoni MT" panose="02070603080606020203" pitchFamily="18" charset="0"/>
              </a:rPr>
              <a:t>a</a:t>
            </a:r>
            <a:r>
              <a:rPr spc="-175" dirty="0">
                <a:latin typeface="Bodoni MT" panose="02070603080606020203" pitchFamily="18" charset="0"/>
              </a:rPr>
              <a:t>z</a:t>
            </a:r>
            <a:r>
              <a:rPr spc="-110" dirty="0">
                <a:latin typeface="Bodoni MT" panose="02070603080606020203" pitchFamily="18" charset="0"/>
              </a:rPr>
              <a:t>io</a:t>
            </a:r>
            <a:r>
              <a:rPr spc="-145" dirty="0">
                <a:latin typeface="Bodoni MT" panose="02070603080606020203" pitchFamily="18" charset="0"/>
              </a:rPr>
              <a:t>n</a:t>
            </a:r>
            <a:r>
              <a:rPr spc="-65" dirty="0">
                <a:latin typeface="Bodoni MT" panose="02070603080606020203" pitchFamily="18" charset="0"/>
              </a:rPr>
              <a:t>i</a:t>
            </a:r>
            <a:r>
              <a:rPr dirty="0">
                <a:latin typeface="Bodoni MT" panose="02070603080606020203" pitchFamily="18" charset="0"/>
              </a:rPr>
              <a:t>	</a:t>
            </a:r>
            <a:r>
              <a:rPr spc="-150" dirty="0">
                <a:latin typeface="Bodoni MT" panose="02070603080606020203" pitchFamily="18" charset="0"/>
              </a:rPr>
              <a:t>r</a:t>
            </a:r>
            <a:r>
              <a:rPr spc="-105" dirty="0">
                <a:latin typeface="Bodoni MT" panose="02070603080606020203" pitchFamily="18" charset="0"/>
              </a:rPr>
              <a:t>i</a:t>
            </a:r>
            <a:r>
              <a:rPr spc="-70" dirty="0">
                <a:latin typeface="Bodoni MT" panose="02070603080606020203" pitchFamily="18" charset="0"/>
              </a:rPr>
              <a:t>g</a:t>
            </a:r>
            <a:r>
              <a:rPr spc="-155" dirty="0">
                <a:latin typeface="Bodoni MT" panose="02070603080606020203" pitchFamily="18" charset="0"/>
              </a:rPr>
              <a:t>u</a:t>
            </a:r>
            <a:r>
              <a:rPr spc="-225" dirty="0">
                <a:latin typeface="Bodoni MT" panose="02070603080606020203" pitchFamily="18" charset="0"/>
              </a:rPr>
              <a:t>a</a:t>
            </a:r>
            <a:r>
              <a:rPr spc="-160" dirty="0">
                <a:latin typeface="Bodoni MT" panose="02070603080606020203" pitchFamily="18" charset="0"/>
              </a:rPr>
              <a:t>r</a:t>
            </a:r>
            <a:r>
              <a:rPr spc="-225" dirty="0">
                <a:latin typeface="Bodoni MT" panose="02070603080606020203" pitchFamily="18" charset="0"/>
              </a:rPr>
              <a:t>da</a:t>
            </a:r>
            <a:r>
              <a:rPr spc="-185" dirty="0">
                <a:latin typeface="Bodoni MT" panose="02070603080606020203" pitchFamily="18" charset="0"/>
              </a:rPr>
              <a:t>n</a:t>
            </a:r>
            <a:r>
              <a:rPr spc="-110" dirty="0">
                <a:latin typeface="Bodoni MT" panose="02070603080606020203" pitchFamily="18" charset="0"/>
              </a:rPr>
              <a:t>t</a:t>
            </a:r>
            <a:r>
              <a:rPr spc="-65" dirty="0">
                <a:latin typeface="Bodoni MT" panose="02070603080606020203" pitchFamily="18" charset="0"/>
              </a:rPr>
              <a:t>i</a:t>
            </a:r>
            <a:r>
              <a:rPr dirty="0">
                <a:latin typeface="Bodoni MT" panose="02070603080606020203" pitchFamily="18" charset="0"/>
              </a:rPr>
              <a:t>	</a:t>
            </a:r>
            <a:r>
              <a:rPr spc="-85" dirty="0">
                <a:latin typeface="Bodoni MT" panose="02070603080606020203" pitchFamily="18" charset="0"/>
              </a:rPr>
              <a:t>i</a:t>
            </a:r>
            <a:r>
              <a:rPr spc="-80" dirty="0">
                <a:latin typeface="Bodoni MT" panose="02070603080606020203" pitchFamily="18" charset="0"/>
              </a:rPr>
              <a:t>l</a:t>
            </a:r>
            <a:r>
              <a:rPr dirty="0">
                <a:latin typeface="Bodoni MT" panose="02070603080606020203" pitchFamily="18" charset="0"/>
              </a:rPr>
              <a:t>		</a:t>
            </a:r>
            <a:r>
              <a:rPr spc="-105" dirty="0">
                <a:latin typeface="Bodoni MT" panose="02070603080606020203" pitchFamily="18" charset="0"/>
              </a:rPr>
              <a:t>t</a:t>
            </a:r>
            <a:r>
              <a:rPr spc="-95" dirty="0">
                <a:latin typeface="Bodoni MT" panose="02070603080606020203" pitchFamily="18" charset="0"/>
              </a:rPr>
              <a:t>i</a:t>
            </a:r>
            <a:r>
              <a:rPr spc="-185" dirty="0">
                <a:latin typeface="Bodoni MT" panose="02070603080606020203" pitchFamily="18" charset="0"/>
              </a:rPr>
              <a:t>r</a:t>
            </a:r>
            <a:r>
              <a:rPr spc="-130" dirty="0">
                <a:latin typeface="Bodoni MT" panose="02070603080606020203" pitchFamily="18" charset="0"/>
              </a:rPr>
              <a:t>o</a:t>
            </a:r>
            <a:r>
              <a:rPr spc="-85" dirty="0">
                <a:latin typeface="Bodoni MT" panose="02070603080606020203" pitchFamily="18" charset="0"/>
              </a:rPr>
              <a:t>c</a:t>
            </a:r>
            <a:r>
              <a:rPr spc="-60" dirty="0">
                <a:latin typeface="Bodoni MT" panose="02070603080606020203" pitchFamily="18" charset="0"/>
              </a:rPr>
              <a:t>i</a:t>
            </a:r>
            <a:r>
              <a:rPr spc="-170" dirty="0">
                <a:latin typeface="Bodoni MT" panose="02070603080606020203" pitchFamily="18" charset="0"/>
              </a:rPr>
              <a:t>n</a:t>
            </a:r>
            <a:r>
              <a:rPr spc="-70" dirty="0">
                <a:latin typeface="Bodoni MT" panose="02070603080606020203" pitchFamily="18" charset="0"/>
              </a:rPr>
              <a:t>i</a:t>
            </a:r>
            <a:r>
              <a:rPr spc="-125" dirty="0">
                <a:latin typeface="Bodoni MT" panose="02070603080606020203" pitchFamily="18" charset="0"/>
              </a:rPr>
              <a:t>o</a:t>
            </a:r>
            <a:r>
              <a:rPr dirty="0">
                <a:latin typeface="Bodoni MT" panose="02070603080606020203" pitchFamily="18" charset="0"/>
              </a:rPr>
              <a:t>	</a:t>
            </a:r>
            <a:r>
              <a:rPr spc="-160" dirty="0">
                <a:latin typeface="Bodoni MT" panose="02070603080606020203" pitchFamily="18" charset="0"/>
              </a:rPr>
              <a:t>al</a:t>
            </a:r>
            <a:r>
              <a:rPr spc="-95" dirty="0">
                <a:latin typeface="Bodoni MT" panose="02070603080606020203" pitchFamily="18" charset="0"/>
              </a:rPr>
              <a:t>l</a:t>
            </a:r>
            <a:r>
              <a:rPr spc="-40" dirty="0">
                <a:latin typeface="Bodoni MT" panose="02070603080606020203" pitchFamily="18" charset="0"/>
              </a:rPr>
              <a:t>’i</a:t>
            </a:r>
            <a:r>
              <a:rPr spc="-70" dirty="0">
                <a:latin typeface="Bodoni MT" panose="02070603080606020203" pitchFamily="18" charset="0"/>
              </a:rPr>
              <a:t>n</a:t>
            </a:r>
            <a:r>
              <a:rPr spc="-130" dirty="0">
                <a:latin typeface="Bodoni MT" panose="02070603080606020203" pitchFamily="18" charset="0"/>
              </a:rPr>
              <a:t>t</a:t>
            </a:r>
            <a:r>
              <a:rPr spc="-135" dirty="0">
                <a:latin typeface="Bodoni MT" panose="02070603080606020203" pitchFamily="18" charset="0"/>
              </a:rPr>
              <a:t>e</a:t>
            </a:r>
            <a:r>
              <a:rPr spc="-185" dirty="0">
                <a:latin typeface="Bodoni MT" panose="02070603080606020203" pitchFamily="18" charset="0"/>
              </a:rPr>
              <a:t>r</a:t>
            </a:r>
            <a:r>
              <a:rPr spc="-170" dirty="0">
                <a:latin typeface="Bodoni MT" panose="02070603080606020203" pitchFamily="18" charset="0"/>
              </a:rPr>
              <a:t>n</a:t>
            </a:r>
            <a:r>
              <a:rPr spc="-125" dirty="0">
                <a:latin typeface="Bodoni MT" panose="02070603080606020203" pitchFamily="18" charset="0"/>
              </a:rPr>
              <a:t>o</a:t>
            </a:r>
            <a:r>
              <a:rPr dirty="0">
                <a:latin typeface="Bodoni MT" panose="02070603080606020203" pitchFamily="18" charset="0"/>
              </a:rPr>
              <a:t>	</a:t>
            </a:r>
            <a:r>
              <a:rPr spc="-180" dirty="0">
                <a:latin typeface="Bodoni MT" panose="02070603080606020203" pitchFamily="18" charset="0"/>
              </a:rPr>
              <a:t>d</a:t>
            </a:r>
            <a:r>
              <a:rPr spc="-155" dirty="0">
                <a:latin typeface="Bodoni MT" panose="02070603080606020203" pitchFamily="18" charset="0"/>
              </a:rPr>
              <a:t>e</a:t>
            </a:r>
            <a:r>
              <a:rPr spc="-80" dirty="0">
                <a:latin typeface="Bodoni MT" panose="02070603080606020203" pitchFamily="18" charset="0"/>
              </a:rPr>
              <a:t>l  </a:t>
            </a:r>
            <a:r>
              <a:rPr spc="-114" dirty="0">
                <a:latin typeface="Bodoni MT" panose="02070603080606020203" pitchFamily="18" charset="0"/>
              </a:rPr>
              <a:t>‘Vademecum’	</a:t>
            </a:r>
            <a:r>
              <a:rPr spc="-130" dirty="0">
                <a:latin typeface="Bodoni MT" panose="02070603080606020203" pitchFamily="18" charset="0"/>
              </a:rPr>
              <a:t>disponibile	</a:t>
            </a:r>
            <a:r>
              <a:rPr spc="-145" dirty="0">
                <a:latin typeface="Bodoni MT" panose="02070603080606020203" pitchFamily="18" charset="0"/>
              </a:rPr>
              <a:t>sulla		</a:t>
            </a:r>
            <a:r>
              <a:rPr spc="-170" dirty="0">
                <a:latin typeface="Bodoni MT" panose="02070603080606020203" pitchFamily="18" charset="0"/>
              </a:rPr>
              <a:t>piattaforma		</a:t>
            </a:r>
            <a:r>
              <a:rPr i="1" spc="-120" dirty="0">
                <a:latin typeface="Bodoni MT" panose="02070603080606020203" pitchFamily="18" charset="0"/>
              </a:rPr>
              <a:t>E-learning		</a:t>
            </a:r>
            <a:r>
              <a:rPr spc="-160" dirty="0">
                <a:latin typeface="Bodoni MT" panose="02070603080606020203" pitchFamily="18" charset="0"/>
              </a:rPr>
              <a:t>al	</a:t>
            </a:r>
            <a:r>
              <a:rPr spc="-135" dirty="0">
                <a:latin typeface="Bodoni MT" panose="02070603080606020203" pitchFamily="18" charset="0"/>
              </a:rPr>
              <a:t>seguente </a:t>
            </a:r>
            <a:r>
              <a:rPr spc="-130" dirty="0">
                <a:latin typeface="Bodoni MT" panose="02070603080606020203" pitchFamily="18" charset="0"/>
              </a:rPr>
              <a:t> </a:t>
            </a:r>
            <a:r>
              <a:rPr sz="2350" u="sng" spc="-80" dirty="0"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</a:rPr>
              <a:t>https://elearning.unifg.it/course/view.php?id=3490</a:t>
            </a:r>
            <a:r>
              <a:rPr sz="2350" spc="-80" dirty="0">
                <a:latin typeface="Bodoni MT" panose="02070603080606020203" pitchFamily="18" charset="0"/>
              </a:rPr>
              <a:t>;</a:t>
            </a:r>
            <a:endParaRPr sz="2350"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9277" y="685800"/>
            <a:ext cx="63031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90" dirty="0">
                <a:solidFill>
                  <a:srgbClr val="002481"/>
                </a:solidFill>
                <a:latin typeface="Bodoni MT" panose="02070603080606020203" pitchFamily="18" charset="0"/>
              </a:rPr>
              <a:t>CE</a:t>
            </a:r>
            <a:r>
              <a:rPr sz="4000" spc="-140" dirty="0">
                <a:solidFill>
                  <a:srgbClr val="002481"/>
                </a:solidFill>
                <a:latin typeface="Bodoni MT" panose="02070603080606020203" pitchFamily="18" charset="0"/>
              </a:rPr>
              <a:t>R</a:t>
            </a:r>
            <a:r>
              <a:rPr sz="4000" spc="-30" dirty="0">
                <a:solidFill>
                  <a:srgbClr val="002481"/>
                </a:solidFill>
                <a:latin typeface="Bodoni MT" panose="02070603080606020203" pitchFamily="18" charset="0"/>
              </a:rPr>
              <a:t>T</a:t>
            </a:r>
            <a:r>
              <a:rPr sz="4000" spc="-55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000" spc="25" dirty="0">
                <a:solidFill>
                  <a:srgbClr val="002481"/>
                </a:solidFill>
                <a:latin typeface="Bodoni MT" panose="02070603080606020203" pitchFamily="18" charset="0"/>
              </a:rPr>
              <a:t>F</a:t>
            </a:r>
            <a:r>
              <a:rPr sz="4000" spc="-55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000" spc="135" dirty="0">
                <a:solidFill>
                  <a:srgbClr val="002481"/>
                </a:solidFill>
                <a:latin typeface="Bodoni MT" panose="02070603080606020203" pitchFamily="18" charset="0"/>
              </a:rPr>
              <a:t>CA</a:t>
            </a:r>
            <a:r>
              <a:rPr sz="4000" spc="-30" dirty="0">
                <a:solidFill>
                  <a:srgbClr val="002481"/>
                </a:solidFill>
                <a:latin typeface="Bodoni MT" panose="02070603080606020203" pitchFamily="18" charset="0"/>
              </a:rPr>
              <a:t>T</a:t>
            </a:r>
            <a:r>
              <a:rPr sz="4000" spc="265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000" spc="-140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000" spc="-245" dirty="0">
                <a:solidFill>
                  <a:srgbClr val="002481"/>
                </a:solidFill>
                <a:latin typeface="Bodoni MT" panose="02070603080606020203" pitchFamily="18" charset="0"/>
              </a:rPr>
              <a:t>M</a:t>
            </a:r>
            <a:r>
              <a:rPr sz="4000" spc="20" dirty="0">
                <a:solidFill>
                  <a:srgbClr val="002481"/>
                </a:solidFill>
                <a:latin typeface="Bodoni MT" panose="02070603080606020203" pitchFamily="18" charset="0"/>
              </a:rPr>
              <a:t>E</a:t>
            </a:r>
            <a:r>
              <a:rPr sz="4000" spc="210" dirty="0">
                <a:solidFill>
                  <a:srgbClr val="002481"/>
                </a:solidFill>
                <a:latin typeface="Bodoni MT" panose="02070603080606020203" pitchFamily="18" charset="0"/>
              </a:rPr>
              <a:t>D</a:t>
            </a:r>
            <a:r>
              <a:rPr sz="4000" spc="-55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000" spc="310" dirty="0">
                <a:solidFill>
                  <a:srgbClr val="002481"/>
                </a:solidFill>
                <a:latin typeface="Bodoni MT" panose="02070603080606020203" pitchFamily="18" charset="0"/>
              </a:rPr>
              <a:t>CO</a:t>
            </a:r>
            <a:endParaRPr sz="4000" dirty="0">
              <a:latin typeface="Bodoni MT" panose="020706030806060202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200" y="1524000"/>
            <a:ext cx="9549765" cy="44794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400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Ogni</a:t>
            </a:r>
            <a:r>
              <a:rPr sz="2000" spc="3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studente/ssa</a:t>
            </a:r>
            <a:r>
              <a:rPr sz="2000" spc="1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dovrà</a:t>
            </a:r>
            <a:r>
              <a:rPr sz="2000" spc="2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3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provvedere</a:t>
            </a:r>
            <a:r>
              <a:rPr sz="2000" spc="31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25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rinnovare</a:t>
            </a:r>
            <a:r>
              <a:rPr sz="2000" spc="3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la</a:t>
            </a:r>
            <a:r>
              <a:rPr sz="2000" spc="3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documentazione</a:t>
            </a:r>
            <a:r>
              <a:rPr sz="2000" spc="3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medica,</a:t>
            </a:r>
            <a:r>
              <a:rPr sz="2000" spc="1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caricando</a:t>
            </a:r>
            <a:r>
              <a:rPr sz="2000" spc="4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sulla</a:t>
            </a:r>
            <a:r>
              <a:rPr sz="2000" spc="4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piattaforma</a:t>
            </a:r>
            <a:r>
              <a:rPr sz="2000" spc="3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e-Learning </a:t>
            </a:r>
            <a:r>
              <a:rPr sz="2000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il</a:t>
            </a:r>
            <a:r>
              <a:rPr sz="2000" spc="3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65" dirty="0" err="1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certificato</a:t>
            </a:r>
            <a:r>
              <a:rPr sz="2000" spc="2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000" spc="2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75" dirty="0" err="1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idoneità</a:t>
            </a:r>
            <a:r>
              <a:rPr sz="2000" spc="1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0" dirty="0" err="1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alla</a:t>
            </a:r>
            <a:r>
              <a:rPr sz="2000" spc="1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5" dirty="0" err="1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pratica</a:t>
            </a:r>
            <a:r>
              <a:rPr sz="2000" spc="2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0" dirty="0" err="1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sportiva</a:t>
            </a:r>
            <a:r>
              <a:rPr sz="2000" u="sng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,</a:t>
            </a:r>
            <a:r>
              <a:rPr lang="it-IT" sz="2000" u="sng" spc="19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 </a:t>
            </a:r>
            <a:r>
              <a:rPr sz="2000" b="1" u="sng" spc="-8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in</a:t>
            </a:r>
            <a:r>
              <a:rPr lang="it-IT" sz="2000" b="1" u="sng" spc="19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 </a:t>
            </a:r>
            <a:r>
              <a:rPr sz="2000" b="1" u="sng" spc="-95" dirty="0" err="1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corso</a:t>
            </a:r>
            <a:r>
              <a:rPr lang="it-IT" sz="2000" b="1" u="sng" spc="204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 </a:t>
            </a:r>
            <a:r>
              <a:rPr sz="2000" b="1" u="sng" spc="-85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di</a:t>
            </a:r>
            <a:r>
              <a:rPr lang="it-IT" sz="2000" b="1" u="sng" spc="180" dirty="0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 </a:t>
            </a:r>
            <a:r>
              <a:rPr sz="2000" b="1" u="sng" spc="-90" dirty="0" err="1">
                <a:solidFill>
                  <a:srgbClr val="002481"/>
                </a:solidFill>
                <a:uFill>
                  <a:solidFill>
                    <a:srgbClr val="002481"/>
                  </a:solidFill>
                </a:uFill>
                <a:latin typeface="Bodoni MT" panose="02070603080606020203" pitchFamily="18" charset="0"/>
                <a:cs typeface="Cambria"/>
              </a:rPr>
              <a:t>validità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,</a:t>
            </a:r>
            <a:r>
              <a:rPr sz="2000" spc="21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link</a:t>
            </a:r>
            <a:r>
              <a:rPr sz="2000" spc="-75" dirty="0">
                <a:solidFill>
                  <a:srgbClr val="0563C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u="sng" spc="-7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</a:rPr>
              <a:t>https://elearning.unifg.it/course/view.php?id=4543</a:t>
            </a:r>
            <a:r>
              <a:rPr sz="2000" spc="-75" dirty="0">
                <a:solidFill>
                  <a:srgbClr val="0563C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nell’apposito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box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consegna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relativo 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all’anno </a:t>
            </a:r>
            <a:r>
              <a:rPr sz="2000" spc="-1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a.a. 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corrente, 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pena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la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sospensione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dalla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frequenza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alle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lezioni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pratico-sportive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dalle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attività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65" dirty="0" err="1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tirocinio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.</a:t>
            </a:r>
            <a:r>
              <a:rPr lang="it-IT"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lang="it-IT" sz="2000" spc="-65" dirty="0">
                <a:solidFill>
                  <a:srgbClr val="002481"/>
                </a:solidFill>
                <a:highlight>
                  <a:srgbClr val="FFFF00"/>
                </a:highlight>
                <a:latin typeface="Bodoni MT" panose="02070603080606020203" pitchFamily="18" charset="0"/>
                <a:cs typeface="Cambria"/>
              </a:rPr>
              <a:t>La consegna è entro il 20 ottobre.</a:t>
            </a:r>
            <a:r>
              <a:rPr lang="it-IT"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spc="-13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ti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f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000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i="1" spc="-1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</a:t>
            </a:r>
            <a:r>
              <a:rPr sz="2000" i="1" spc="-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</a:t>
            </a:r>
            <a:r>
              <a:rPr sz="2000" i="1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i="1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ss</a:t>
            </a:r>
            <a:r>
              <a:rPr sz="2000" i="1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000" spc="-11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se</a:t>
            </a:r>
            <a:r>
              <a:rPr sz="2000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g</a:t>
            </a:r>
            <a:r>
              <a:rPr sz="2000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ue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ti</a:t>
            </a:r>
            <a:r>
              <a:rPr sz="2000" spc="-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: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444500" marR="5080" lvl="1" indent="-228600">
              <a:lnSpc>
                <a:spcPts val="1900"/>
              </a:lnSpc>
              <a:spcBef>
                <a:spcPts val="1065"/>
              </a:spcBef>
              <a:buFont typeface="Wingdings"/>
              <a:buChar char=""/>
              <a:tabLst>
                <a:tab pos="444500" algn="l"/>
              </a:tabLst>
            </a:pP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Certificato </a:t>
            </a:r>
            <a:r>
              <a:rPr sz="2000" i="1" spc="-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 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idoneità 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alla </a:t>
            </a:r>
            <a:r>
              <a:rPr sz="2000" i="1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pratica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sportiva rilasciato 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ad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atleta 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non </a:t>
            </a:r>
            <a:r>
              <a:rPr sz="2000" i="1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avente 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la </a:t>
            </a:r>
            <a:r>
              <a:rPr sz="2000" i="1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qualifica </a:t>
            </a:r>
            <a:r>
              <a:rPr sz="2000" i="1" spc="-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agonista </a:t>
            </a:r>
            <a:r>
              <a:rPr sz="2000" i="1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ma</a:t>
            </a:r>
            <a:r>
              <a:rPr sz="2000" i="1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per </a:t>
            </a:r>
            <a:r>
              <a:rPr sz="2000" i="1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il </a:t>
            </a:r>
            <a:r>
              <a:rPr sz="2000" i="1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quale </a:t>
            </a:r>
            <a:r>
              <a:rPr sz="2000" i="1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siano </a:t>
            </a:r>
            <a:r>
              <a:rPr sz="2000" i="1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stati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eseguiti</a:t>
            </a:r>
            <a:r>
              <a:rPr sz="2000" i="1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1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tutti</a:t>
            </a:r>
            <a:r>
              <a:rPr sz="2000" i="1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gli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14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accertamenti</a:t>
            </a:r>
            <a:r>
              <a:rPr sz="2000" i="1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diagnostici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previsti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dallo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stesso</a:t>
            </a:r>
            <a:r>
              <a:rPr sz="2000" i="1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Decreto</a:t>
            </a:r>
            <a:r>
              <a:rPr sz="2000" i="1" spc="1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Ministeriale</a:t>
            </a:r>
            <a:r>
              <a:rPr sz="2000" i="1" spc="1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3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18/02/1982</a:t>
            </a:r>
            <a:r>
              <a:rPr sz="2000" i="1" spc="2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per</a:t>
            </a:r>
            <a:r>
              <a:rPr sz="2000" i="1" spc="1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le</a:t>
            </a:r>
            <a:r>
              <a:rPr sz="2000" i="1" spc="1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attività </a:t>
            </a:r>
            <a:r>
              <a:rPr sz="2000" i="1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sportive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comprese</a:t>
            </a:r>
            <a:r>
              <a:rPr sz="2000" i="1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nel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protocollo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agonistico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tipo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B</a:t>
            </a:r>
            <a:r>
              <a:rPr sz="2000" spc="-1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;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444500" marR="5715" lvl="1" indent="-228600">
              <a:lnSpc>
                <a:spcPct val="105000"/>
              </a:lnSpc>
              <a:spcBef>
                <a:spcPts val="819"/>
              </a:spcBef>
              <a:buFont typeface="Wingdings"/>
              <a:buChar char=""/>
              <a:tabLst>
                <a:tab pos="444500" algn="l"/>
              </a:tabLst>
            </a:pP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Certificato </a:t>
            </a:r>
            <a:r>
              <a:rPr sz="2000" i="1" spc="-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 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idoneità 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alla </a:t>
            </a:r>
            <a:r>
              <a:rPr sz="2000" i="1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pratica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sportiva </a:t>
            </a:r>
            <a:r>
              <a:rPr sz="2000" i="1" spc="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NON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agonistica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indicante </a:t>
            </a:r>
            <a:r>
              <a:rPr sz="2000" i="1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per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iscritto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che</a:t>
            </a:r>
            <a:r>
              <a:rPr sz="2000" i="1" spc="1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è</a:t>
            </a:r>
            <a:r>
              <a:rPr sz="2000" i="1" spc="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stato </a:t>
            </a:r>
            <a:r>
              <a:rPr sz="2000" i="1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eseguito</a:t>
            </a:r>
            <a:r>
              <a:rPr sz="2000" i="1" spc="1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1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l'ECG </a:t>
            </a:r>
            <a:r>
              <a:rPr sz="2000" i="1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 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riposo </a:t>
            </a:r>
            <a:r>
              <a:rPr sz="2000" i="1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 </a:t>
            </a:r>
            <a:r>
              <a:rPr sz="2000" i="1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sotto</a:t>
            </a:r>
            <a:r>
              <a:rPr sz="2000" i="1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sforzo;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444500" lvl="1" indent="-228600">
              <a:lnSpc>
                <a:spcPct val="100000"/>
              </a:lnSpc>
              <a:spcBef>
                <a:spcPts val="960"/>
              </a:spcBef>
              <a:buFont typeface="Wingdings"/>
              <a:buChar char=""/>
              <a:tabLst>
                <a:tab pos="444500" algn="l"/>
              </a:tabLst>
            </a:pP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Certificato</a:t>
            </a:r>
            <a:r>
              <a:rPr sz="2000" i="1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buona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salute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indicante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per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iscritto</a:t>
            </a:r>
            <a:r>
              <a:rPr sz="2000" i="1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che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è</a:t>
            </a:r>
            <a:r>
              <a:rPr sz="2000" i="1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stato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eseguito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1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l'ECG</a:t>
            </a:r>
            <a:r>
              <a:rPr sz="2000" i="1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i="1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riposo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sotto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sforzo;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444500" lvl="1" indent="-228600">
              <a:lnSpc>
                <a:spcPct val="100000"/>
              </a:lnSpc>
              <a:spcBef>
                <a:spcPts val="985"/>
              </a:spcBef>
              <a:buFont typeface="Wingdings"/>
              <a:buChar char=""/>
              <a:tabLst>
                <a:tab pos="444500" algn="l"/>
              </a:tabLst>
            </a:pP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Certificato</a:t>
            </a:r>
            <a:r>
              <a:rPr sz="2000" i="1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4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 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idoneità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per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attività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sportiva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ed</a:t>
            </a:r>
            <a:r>
              <a:rPr sz="2000" i="1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9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elevato</a:t>
            </a:r>
            <a:r>
              <a:rPr sz="2000" i="1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10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impegno</a:t>
            </a:r>
            <a:r>
              <a:rPr sz="2000" i="1" spc="-4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i="1" spc="-7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cardiovascolare.</a:t>
            </a:r>
            <a:endParaRPr sz="2000" dirty="0"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5914" y="533400"/>
            <a:ext cx="442017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114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400" spc="-90" dirty="0">
                <a:solidFill>
                  <a:srgbClr val="002481"/>
                </a:solidFill>
                <a:latin typeface="Bodoni MT" panose="02070603080606020203" pitchFamily="18" charset="0"/>
              </a:rPr>
              <a:t>l</a:t>
            </a:r>
            <a:r>
              <a:rPr sz="4400" spc="-135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400" spc="360" dirty="0">
                <a:solidFill>
                  <a:srgbClr val="002481"/>
                </a:solidFill>
                <a:latin typeface="Bodoni MT" panose="02070603080606020203" pitchFamily="18" charset="0"/>
              </a:rPr>
              <a:t>C</a:t>
            </a:r>
            <a:r>
              <a:rPr sz="4400" spc="-200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400" spc="-310" dirty="0">
                <a:solidFill>
                  <a:srgbClr val="002481"/>
                </a:solidFill>
                <a:latin typeface="Bodoni MT" panose="02070603080606020203" pitchFamily="18" charset="0"/>
              </a:rPr>
              <a:t>r</a:t>
            </a:r>
            <a:r>
              <a:rPr sz="4400" spc="-275" dirty="0">
                <a:solidFill>
                  <a:srgbClr val="002481"/>
                </a:solidFill>
                <a:latin typeface="Bodoni MT" panose="02070603080606020203" pitchFamily="18" charset="0"/>
              </a:rPr>
              <a:t>s</a:t>
            </a:r>
            <a:r>
              <a:rPr sz="4400" spc="-204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4400" spc="-125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4400" spc="-320" dirty="0">
                <a:solidFill>
                  <a:srgbClr val="002481"/>
                </a:solidFill>
                <a:latin typeface="Bodoni MT" panose="02070603080606020203" pitchFamily="18" charset="0"/>
              </a:rPr>
              <a:t>d</a:t>
            </a:r>
            <a:r>
              <a:rPr sz="4400" spc="-110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4400" spc="-135" dirty="0">
                <a:solidFill>
                  <a:srgbClr val="002481"/>
                </a:solidFill>
                <a:latin typeface="Bodoni MT" panose="02070603080606020203" pitchFamily="18" charset="0"/>
              </a:rPr>
              <a:t> S</a:t>
            </a:r>
            <a:r>
              <a:rPr sz="4400" spc="-90" dirty="0">
                <a:solidFill>
                  <a:srgbClr val="002481"/>
                </a:solidFill>
                <a:latin typeface="Bodoni MT" panose="02070603080606020203" pitchFamily="18" charset="0"/>
              </a:rPr>
              <a:t>t</a:t>
            </a:r>
            <a:r>
              <a:rPr sz="4400" spc="-250" dirty="0">
                <a:solidFill>
                  <a:srgbClr val="002481"/>
                </a:solidFill>
                <a:latin typeface="Bodoni MT" panose="02070603080606020203" pitchFamily="18" charset="0"/>
              </a:rPr>
              <a:t>u</a:t>
            </a:r>
            <a:r>
              <a:rPr sz="4400" spc="-320" dirty="0">
                <a:solidFill>
                  <a:srgbClr val="002481"/>
                </a:solidFill>
                <a:latin typeface="Bodoni MT" panose="02070603080606020203" pitchFamily="18" charset="0"/>
              </a:rPr>
              <a:t>d</a:t>
            </a:r>
            <a:r>
              <a:rPr sz="4400" spc="-110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endParaRPr sz="4400" dirty="0">
              <a:latin typeface="Bodoni MT" panose="020706030806060202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1676400"/>
            <a:ext cx="10208895" cy="323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5080" indent="-377190">
              <a:lnSpc>
                <a:spcPct val="147800"/>
              </a:lnSpc>
              <a:spcBef>
                <a:spcPts val="100"/>
              </a:spcBef>
            </a:pPr>
            <a:r>
              <a:rPr sz="240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Il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Corso </a:t>
            </a:r>
            <a:r>
              <a:rPr sz="240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studi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Scienze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delle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attività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motorie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sportive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00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afferisce</a:t>
            </a:r>
            <a:r>
              <a:rPr sz="24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lang="it-IT" sz="2400" spc="-12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 </a:t>
            </a:r>
            <a:r>
              <a:rPr sz="2400" spc="-10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Dipartimento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Studi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Umanistici </a:t>
            </a:r>
            <a:r>
              <a:rPr sz="2400" spc="-3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Modalità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didattica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CdS:</a:t>
            </a:r>
            <a:r>
              <a:rPr sz="24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1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BLENDED</a:t>
            </a:r>
            <a:endParaRPr sz="2400" dirty="0">
              <a:latin typeface="Bodoni MT" panose="02070603080606020203" pitchFamily="18" charset="0"/>
              <a:cs typeface="Cambria"/>
            </a:endParaRPr>
          </a:p>
          <a:p>
            <a:pPr marL="389255">
              <a:lnSpc>
                <a:spcPct val="100000"/>
              </a:lnSpc>
              <a:spcBef>
                <a:spcPts val="1750"/>
              </a:spcBef>
            </a:pPr>
            <a:r>
              <a:rPr sz="24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Direttore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del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Dipartimento:</a:t>
            </a:r>
            <a:r>
              <a:rPr sz="24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Prof.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Sebastiano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Valerio</a:t>
            </a:r>
            <a:endParaRPr sz="2400" dirty="0">
              <a:latin typeface="Bodoni MT" panose="02070603080606020203" pitchFamily="18" charset="0"/>
              <a:cs typeface="Cambria"/>
            </a:endParaRPr>
          </a:p>
          <a:p>
            <a:pPr marL="365760" marR="3734435">
              <a:lnSpc>
                <a:spcPts val="2090"/>
              </a:lnSpc>
              <a:spcBef>
                <a:spcPts val="1855"/>
              </a:spcBef>
            </a:pPr>
            <a:r>
              <a:rPr sz="2400"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</a:t>
            </a:r>
            <a:r>
              <a:rPr sz="2400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400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400" spc="-1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400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400" spc="-1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2400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40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400"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400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</a:t>
            </a:r>
            <a:r>
              <a:rPr sz="2400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400"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40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4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4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 </a:t>
            </a:r>
            <a:r>
              <a:rPr sz="24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St</a:t>
            </a:r>
            <a:r>
              <a:rPr sz="2400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</a:t>
            </a:r>
            <a:r>
              <a:rPr sz="2400" spc="-1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40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:</a:t>
            </a:r>
            <a:r>
              <a:rPr sz="24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</a:t>
            </a:r>
            <a:r>
              <a:rPr sz="2400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400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400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f</a:t>
            </a:r>
            <a:r>
              <a:rPr sz="2400" spc="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.</a:t>
            </a:r>
            <a:r>
              <a:rPr sz="2400" spc="-1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ss</a:t>
            </a:r>
            <a:r>
              <a:rPr sz="2400" spc="-1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400"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400" spc="-1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Dip</a:t>
            </a:r>
            <a:r>
              <a:rPr sz="2400" spc="-1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400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  </a:t>
            </a:r>
            <a:r>
              <a:rPr sz="2400" u="sng" spc="-7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  <a:hlinkClick r:id="rId2"/>
              </a:rPr>
              <a:t>anna.dipace@unifg.it</a:t>
            </a:r>
            <a:endParaRPr sz="2400" dirty="0">
              <a:latin typeface="Bodoni MT" panose="02070603080606020203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Bodoni MT" panose="02070603080606020203" pitchFamily="18" charset="0"/>
              <a:cs typeface="Cambria"/>
            </a:endParaRPr>
          </a:p>
          <a:p>
            <a:pPr marL="389255">
              <a:lnSpc>
                <a:spcPct val="100000"/>
              </a:lnSpc>
            </a:pPr>
            <a:r>
              <a:rPr sz="2400" spc="-6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Sito</a:t>
            </a:r>
            <a:r>
              <a:rPr sz="24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spc="-1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web:</a:t>
            </a:r>
            <a:r>
              <a:rPr sz="2400" spc="-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400" u="sng" spc="-9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</a:rPr>
              <a:t>https:</a:t>
            </a:r>
            <a:r>
              <a:rPr sz="2400" u="sng" spc="-9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  <a:hlinkClick r:id="rId3"/>
              </a:rPr>
              <a:t>//w</a:t>
            </a:r>
            <a:r>
              <a:rPr sz="2400" u="sng" spc="-9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</a:rPr>
              <a:t>ww</a:t>
            </a:r>
            <a:r>
              <a:rPr sz="2400" u="sng" spc="-9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  <a:hlinkClick r:id="rId3"/>
              </a:rPr>
              <a:t>.studiumanistici.unifg.it/it/corsi/corsi-di-laurea</a:t>
            </a:r>
            <a:endParaRPr sz="2400" dirty="0"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9037" y="2072005"/>
            <a:ext cx="7253922" cy="1356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69845" marR="5080" indent="-2557780">
              <a:lnSpc>
                <a:spcPts val="5300"/>
              </a:lnSpc>
              <a:spcBef>
                <a:spcPts val="80"/>
              </a:spcBef>
            </a:pPr>
            <a:r>
              <a:rPr spc="110" dirty="0">
                <a:latin typeface="Bodoni MT" panose="02070603080606020203" pitchFamily="18" charset="0"/>
              </a:rPr>
              <a:t>CdL </a:t>
            </a:r>
            <a:r>
              <a:rPr spc="-145" dirty="0">
                <a:latin typeface="Bodoni MT" panose="02070603080606020203" pitchFamily="18" charset="0"/>
              </a:rPr>
              <a:t>Scienze </a:t>
            </a:r>
            <a:r>
              <a:rPr spc="-195" dirty="0">
                <a:latin typeface="Bodoni MT" panose="02070603080606020203" pitchFamily="18" charset="0"/>
              </a:rPr>
              <a:t>delle </a:t>
            </a:r>
            <a:r>
              <a:rPr spc="-210" dirty="0">
                <a:latin typeface="Bodoni MT" panose="02070603080606020203" pitchFamily="18" charset="0"/>
              </a:rPr>
              <a:t>Attività </a:t>
            </a:r>
            <a:r>
              <a:rPr spc="-190" dirty="0">
                <a:latin typeface="Bodoni MT" panose="02070603080606020203" pitchFamily="18" charset="0"/>
              </a:rPr>
              <a:t>Motorie </a:t>
            </a:r>
            <a:r>
              <a:rPr spc="-935" dirty="0">
                <a:latin typeface="Bodoni MT" panose="02070603080606020203" pitchFamily="18" charset="0"/>
              </a:rPr>
              <a:t> </a:t>
            </a:r>
            <a:r>
              <a:rPr spc="-210" dirty="0">
                <a:latin typeface="Bodoni MT" panose="02070603080606020203" pitchFamily="18" charset="0"/>
              </a:rPr>
              <a:t>e</a:t>
            </a:r>
            <a:r>
              <a:rPr spc="-114" dirty="0">
                <a:latin typeface="Bodoni MT" panose="02070603080606020203" pitchFamily="18" charset="0"/>
              </a:rPr>
              <a:t> </a:t>
            </a:r>
            <a:r>
              <a:rPr spc="-85" dirty="0">
                <a:latin typeface="Bodoni MT" panose="02070603080606020203" pitchFamily="18" charset="0"/>
              </a:rPr>
              <a:t>S</a:t>
            </a:r>
            <a:r>
              <a:rPr spc="-105" dirty="0">
                <a:latin typeface="Bodoni MT" panose="02070603080606020203" pitchFamily="18" charset="0"/>
              </a:rPr>
              <a:t>p</a:t>
            </a:r>
            <a:r>
              <a:rPr spc="-180" dirty="0">
                <a:latin typeface="Bodoni MT" panose="02070603080606020203" pitchFamily="18" charset="0"/>
              </a:rPr>
              <a:t>o</a:t>
            </a:r>
            <a:r>
              <a:rPr spc="-300" dirty="0">
                <a:latin typeface="Bodoni MT" panose="02070603080606020203" pitchFamily="18" charset="0"/>
              </a:rPr>
              <a:t>r</a:t>
            </a:r>
            <a:r>
              <a:rPr spc="-215" dirty="0">
                <a:latin typeface="Bodoni MT" panose="02070603080606020203" pitchFamily="18" charset="0"/>
              </a:rPr>
              <a:t>t</a:t>
            </a:r>
            <a:r>
              <a:rPr spc="-200" dirty="0">
                <a:latin typeface="Bodoni MT" panose="02070603080606020203" pitchFamily="18" charset="0"/>
              </a:rPr>
              <a:t>i</a:t>
            </a:r>
            <a:r>
              <a:rPr spc="-360" dirty="0">
                <a:latin typeface="Bodoni MT" panose="02070603080606020203" pitchFamily="18" charset="0"/>
              </a:rPr>
              <a:t>v</a:t>
            </a:r>
            <a:r>
              <a:rPr spc="-210" dirty="0">
                <a:latin typeface="Bodoni MT" panose="02070603080606020203" pitchFamily="18" charset="0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7833" y="4876800"/>
            <a:ext cx="4564857" cy="62222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45"/>
              </a:spcBef>
            </a:pPr>
            <a:r>
              <a:rPr sz="2000" spc="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000" spc="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spc="-1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rd</a:t>
            </a:r>
            <a:r>
              <a:rPr sz="20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15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spc="-2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</a:t>
            </a:r>
            <a:r>
              <a:rPr sz="2000" spc="-1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000" spc="-1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000" spc="-1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</a:t>
            </a:r>
            <a:r>
              <a:rPr sz="20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</a:t>
            </a:r>
            <a:r>
              <a:rPr sz="2000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000"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spc="-1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r</a:t>
            </a:r>
            <a:r>
              <a:rPr sz="2000" spc="-1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</a:t>
            </a:r>
            <a:r>
              <a:rPr sz="2000" spc="-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  </a:t>
            </a:r>
            <a:r>
              <a:rPr sz="2000" spc="-1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</a:t>
            </a:r>
            <a:r>
              <a:rPr sz="2000" spc="-114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</a:t>
            </a:r>
            <a:r>
              <a:rPr sz="2000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f</a:t>
            </a:r>
            <a:r>
              <a:rPr sz="2000" spc="1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.</a:t>
            </a:r>
            <a:r>
              <a:rPr sz="2000" spc="-17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ss</a:t>
            </a:r>
            <a:r>
              <a:rPr sz="2000" spc="-2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spc="-1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n</a:t>
            </a:r>
            <a:r>
              <a:rPr sz="2000" spc="-2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</a:t>
            </a:r>
            <a:r>
              <a:rPr sz="2000" spc="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</a:t>
            </a:r>
            <a:r>
              <a:rPr sz="2000" spc="-16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</a:t>
            </a:r>
            <a:r>
              <a:rPr sz="2000" spc="-23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2000" spc="-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</a:t>
            </a:r>
            <a:r>
              <a:rPr sz="2000" spc="-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e  </a:t>
            </a:r>
            <a:r>
              <a:rPr sz="2000" spc="-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  <a:hlinkClick r:id="rId2"/>
              </a:rPr>
              <a:t>anna.dipace@unifg.it</a:t>
            </a:r>
            <a:endParaRPr sz="2000" dirty="0">
              <a:latin typeface="Bodoni MT" panose="02070603080606020203" pitchFamily="18" charset="0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7336" y="5867400"/>
            <a:ext cx="145732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-2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a.</a:t>
            </a:r>
            <a:r>
              <a:rPr sz="1750" spc="-14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</a:t>
            </a:r>
            <a:r>
              <a:rPr sz="1750" spc="105" dirty="0" err="1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.</a:t>
            </a:r>
            <a:r>
              <a:rPr sz="175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202</a:t>
            </a:r>
            <a:r>
              <a:rPr lang="it-IT" sz="175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3</a:t>
            </a:r>
            <a:r>
              <a:rPr sz="1750" spc="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/</a:t>
            </a:r>
            <a:r>
              <a:rPr sz="175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202</a:t>
            </a:r>
            <a:r>
              <a:rPr lang="it-IT" sz="1750" spc="-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4</a:t>
            </a:r>
            <a:endParaRPr sz="1750" dirty="0"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865" y="45211"/>
            <a:ext cx="2235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85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3000" spc="-65" dirty="0">
                <a:solidFill>
                  <a:srgbClr val="002481"/>
                </a:solidFill>
                <a:latin typeface="Bodoni MT" panose="02070603080606020203" pitchFamily="18" charset="0"/>
              </a:rPr>
              <a:t>l</a:t>
            </a:r>
            <a:r>
              <a:rPr sz="3000" spc="-105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3000" spc="-150" dirty="0">
                <a:solidFill>
                  <a:srgbClr val="002481"/>
                </a:solidFill>
                <a:latin typeface="Bodoni MT" panose="02070603080606020203" pitchFamily="18" charset="0"/>
              </a:rPr>
              <a:t>pi</a:t>
            </a:r>
            <a:r>
              <a:rPr sz="3000" spc="-220" dirty="0">
                <a:solidFill>
                  <a:srgbClr val="002481"/>
                </a:solidFill>
                <a:latin typeface="Bodoni MT" panose="02070603080606020203" pitchFamily="18" charset="0"/>
              </a:rPr>
              <a:t>an</a:t>
            </a:r>
            <a:r>
              <a:rPr sz="3000" spc="-215" dirty="0">
                <a:solidFill>
                  <a:srgbClr val="002481"/>
                </a:solidFill>
                <a:latin typeface="Bodoni MT" panose="02070603080606020203" pitchFamily="18" charset="0"/>
              </a:rPr>
              <a:t>o</a:t>
            </a:r>
            <a:r>
              <a:rPr sz="3000" spc="-100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3000" spc="-245" dirty="0">
                <a:solidFill>
                  <a:srgbClr val="002481"/>
                </a:solidFill>
                <a:latin typeface="Bodoni MT" panose="02070603080606020203" pitchFamily="18" charset="0"/>
              </a:rPr>
              <a:t>d</a:t>
            </a:r>
            <a:r>
              <a:rPr sz="3000" spc="-85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r>
              <a:rPr sz="3000" spc="-100" dirty="0">
                <a:solidFill>
                  <a:srgbClr val="002481"/>
                </a:solidFill>
                <a:latin typeface="Bodoni MT" panose="02070603080606020203" pitchFamily="18" charset="0"/>
              </a:rPr>
              <a:t> </a:t>
            </a:r>
            <a:r>
              <a:rPr sz="3000" spc="-204" dirty="0">
                <a:solidFill>
                  <a:srgbClr val="002481"/>
                </a:solidFill>
                <a:latin typeface="Bodoni MT" panose="02070603080606020203" pitchFamily="18" charset="0"/>
              </a:rPr>
              <a:t>s</a:t>
            </a:r>
            <a:r>
              <a:rPr sz="3000" spc="-170" dirty="0">
                <a:solidFill>
                  <a:srgbClr val="002481"/>
                </a:solidFill>
                <a:latin typeface="Bodoni MT" panose="02070603080606020203" pitchFamily="18" charset="0"/>
              </a:rPr>
              <a:t>t</a:t>
            </a:r>
            <a:r>
              <a:rPr sz="3000" spc="-190" dirty="0">
                <a:solidFill>
                  <a:srgbClr val="002481"/>
                </a:solidFill>
                <a:latin typeface="Bodoni MT" panose="02070603080606020203" pitchFamily="18" charset="0"/>
              </a:rPr>
              <a:t>u</a:t>
            </a:r>
            <a:r>
              <a:rPr sz="3000" spc="-245" dirty="0">
                <a:solidFill>
                  <a:srgbClr val="002481"/>
                </a:solidFill>
                <a:latin typeface="Bodoni MT" panose="02070603080606020203" pitchFamily="18" charset="0"/>
              </a:rPr>
              <a:t>d</a:t>
            </a:r>
            <a:r>
              <a:rPr sz="3000" spc="-85" dirty="0">
                <a:solidFill>
                  <a:srgbClr val="002481"/>
                </a:solidFill>
                <a:latin typeface="Bodoni MT" panose="02070603080606020203" pitchFamily="18" charset="0"/>
              </a:rPr>
              <a:t>i</a:t>
            </a:r>
            <a:endParaRPr sz="3000">
              <a:latin typeface="Bodoni MT" panose="020706030806060202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490" y="427990"/>
            <a:ext cx="9262110" cy="83248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Il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piano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studi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della</a:t>
            </a:r>
            <a:r>
              <a:rPr sz="2000" spc="-5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 err="1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coorte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202</a:t>
            </a:r>
            <a:r>
              <a:rPr lang="it-IT"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3</a:t>
            </a:r>
            <a:r>
              <a:rPr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-202</a:t>
            </a:r>
            <a:r>
              <a:rPr lang="it-IT" sz="2000" spc="-5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4</a:t>
            </a:r>
            <a:r>
              <a:rPr sz="2000" spc="-7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è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disponibile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3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al</a:t>
            </a:r>
            <a:r>
              <a:rPr sz="2000" spc="-6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seguente</a:t>
            </a:r>
            <a:r>
              <a:rPr sz="2000" spc="-65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80" dirty="0">
                <a:solidFill>
                  <a:srgbClr val="002481"/>
                </a:solidFill>
                <a:latin typeface="Bodoni MT" panose="02070603080606020203" pitchFamily="18" charset="0"/>
                <a:cs typeface="Cambria"/>
              </a:rPr>
              <a:t>link:</a:t>
            </a:r>
            <a:endParaRPr sz="2000" dirty="0">
              <a:latin typeface="Bodoni MT" panose="02070603080606020203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600" u="sng" spc="-9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</a:rPr>
              <a:t>https://</a:t>
            </a:r>
            <a:r>
              <a:rPr sz="1600" u="sng" spc="-9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0"/>
                <a:cs typeface="Cambria"/>
                <a:hlinkClick r:id="rId2"/>
              </a:rPr>
              <a:t>www.unifg.it/it/studiare/corsi-di-laurea/lauree-triennali-e-ciclo-unico/scienze-delle-attivita-motorie-e-sportive</a:t>
            </a:r>
            <a:endParaRPr sz="1600" dirty="0">
              <a:latin typeface="Bodoni MT" panose="02070603080606020203" pitchFamily="18" charset="0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99360"/>
              </p:ext>
            </p:extLst>
          </p:nvPr>
        </p:nvGraphicFramePr>
        <p:xfrm>
          <a:off x="1089203" y="1382008"/>
          <a:ext cx="10006964" cy="4739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2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5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INSEGNAMENTI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PRIMO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SEMESTRE</a:t>
                      </a:r>
                      <a:endParaRPr sz="1400">
                        <a:latin typeface="Bodoni MT" panose="02070603080606020203" pitchFamily="18" charset="0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spc="3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ANNO</a:t>
                      </a:r>
                      <a:endParaRPr sz="14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2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COORTE</a:t>
                      </a:r>
                      <a:endParaRPr sz="1400">
                        <a:latin typeface="Bodoni MT" panose="02070603080606020203" pitchFamily="18" charset="0"/>
                        <a:cs typeface="Calibri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INSEGNAMENTO</a:t>
                      </a:r>
                      <a:endParaRPr sz="1400">
                        <a:latin typeface="Bodoni MT" panose="02070603080606020203" pitchFamily="18" charset="0"/>
                        <a:cs typeface="Calibri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CFU</a:t>
                      </a:r>
                      <a:endParaRPr sz="1400">
                        <a:latin typeface="Bodoni MT" panose="02070603080606020203" pitchFamily="18" charset="0"/>
                        <a:cs typeface="Calibri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libri"/>
                        </a:rPr>
                        <a:t>DOCENTE</a:t>
                      </a:r>
                      <a:endParaRPr sz="1400">
                        <a:latin typeface="Bodoni MT" panose="02070603080606020203" pitchFamily="18" charset="0"/>
                        <a:cs typeface="Calibri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676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30" dirty="0">
                          <a:latin typeface="Bodoni MT" panose="02070603080606020203" pitchFamily="18" charset="0"/>
                          <a:cs typeface="Cambria"/>
                        </a:rPr>
                        <a:t>202</a:t>
                      </a:r>
                      <a:r>
                        <a:rPr lang="it-IT" sz="1500" spc="-30" dirty="0">
                          <a:latin typeface="Bodoni MT" panose="02070603080606020203" pitchFamily="18" charset="0"/>
                          <a:cs typeface="Cambria"/>
                        </a:rPr>
                        <a:t>3</a:t>
                      </a: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100" dirty="0">
                          <a:latin typeface="Bodoni MT" panose="02070603080606020203" pitchFamily="18" charset="0"/>
                          <a:cs typeface="Cambria"/>
                        </a:rPr>
                        <a:t>Anatomia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130" dirty="0">
                          <a:latin typeface="Bodoni MT" panose="02070603080606020203" pitchFamily="18" charset="0"/>
                          <a:cs typeface="Cambria"/>
                        </a:rPr>
                        <a:t>umana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5" dirty="0">
                          <a:latin typeface="Bodoni MT" panose="02070603080606020203" pitchFamily="18" charset="0"/>
                          <a:cs typeface="Cambria"/>
                        </a:rPr>
                        <a:t>applicata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5" dirty="0">
                          <a:latin typeface="Bodoni MT" panose="02070603080606020203" pitchFamily="18" charset="0"/>
                          <a:cs typeface="Cambria"/>
                        </a:rPr>
                        <a:t>alle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0" dirty="0">
                          <a:latin typeface="Bodoni MT" panose="02070603080606020203" pitchFamily="18" charset="0"/>
                          <a:cs typeface="Cambria"/>
                        </a:rPr>
                        <a:t>scienze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0" dirty="0">
                          <a:latin typeface="Bodoni MT" panose="02070603080606020203" pitchFamily="18" charset="0"/>
                          <a:cs typeface="Cambria"/>
                        </a:rPr>
                        <a:t>motorie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6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10" dirty="0" err="1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dirty="0" err="1">
                          <a:latin typeface="Bodoni MT" panose="02070603080606020203" pitchFamily="18" charset="0"/>
                          <a:cs typeface="Cambria"/>
                        </a:rPr>
                        <a:t>ro</a:t>
                      </a:r>
                      <a:r>
                        <a:rPr sz="1500" spc="5" dirty="0" err="1">
                          <a:latin typeface="Bodoni MT" panose="02070603080606020203" pitchFamily="18" charset="0"/>
                          <a:cs typeface="Cambria"/>
                        </a:rPr>
                        <a:t>f</a:t>
                      </a:r>
                      <a:r>
                        <a:rPr sz="1500" dirty="0" err="1">
                          <a:latin typeface="Bodoni MT" panose="02070603080606020203" pitchFamily="18" charset="0"/>
                          <a:cs typeface="Cambria"/>
                        </a:rPr>
                        <a:t>.</a:t>
                      </a:r>
                      <a:r>
                        <a:rPr sz="1500" spc="5" dirty="0" err="1">
                          <a:latin typeface="Bodoni MT" panose="02070603080606020203" pitchFamily="18" charset="0"/>
                          <a:cs typeface="Cambria"/>
                        </a:rPr>
                        <a:t>ss</a:t>
                      </a:r>
                      <a:r>
                        <a:rPr sz="1500" dirty="0" err="1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lang="it-IT" sz="1500" spc="-5" dirty="0">
                          <a:latin typeface="Bodoni MT" panose="02070603080606020203" pitchFamily="18" charset="0"/>
                          <a:cs typeface="Cambria"/>
                        </a:rPr>
                        <a:t>Ilaria </a:t>
                      </a:r>
                      <a:r>
                        <a:rPr lang="it-IT" sz="1500" spc="-5" dirty="0" err="1">
                          <a:latin typeface="Bodoni MT" panose="02070603080606020203" pitchFamily="18" charset="0"/>
                          <a:cs typeface="Cambria"/>
                        </a:rPr>
                        <a:t>Pizzolorusso</a:t>
                      </a: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2023</a:t>
                      </a:r>
                      <a:endParaRPr kumimoji="0" lang="it-IT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B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oc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hi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m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ca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b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gi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6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kern="0" cap="none" spc="-3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2023</a:t>
                      </a:r>
                      <a:endParaRPr kumimoji="0" lang="it-IT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spc="-65" dirty="0">
                          <a:latin typeface="Bodoni MT" panose="02070603080606020203" pitchFamily="18" charset="0"/>
                          <a:cs typeface="Cambria"/>
                        </a:rPr>
                        <a:t>Igiene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0" dirty="0">
                          <a:latin typeface="Bodoni MT" panose="02070603080606020203" pitchFamily="18" charset="0"/>
                          <a:cs typeface="Cambria"/>
                        </a:rPr>
                        <a:t>generale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5" dirty="0">
                          <a:latin typeface="Bodoni MT" panose="02070603080606020203" pitchFamily="18" charset="0"/>
                          <a:cs typeface="Cambria"/>
                        </a:rPr>
                        <a:t>applicata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75" dirty="0">
                          <a:latin typeface="Bodoni MT" panose="02070603080606020203" pitchFamily="18" charset="0"/>
                          <a:cs typeface="Cambria"/>
                        </a:rPr>
                        <a:t>con</a:t>
                      </a:r>
                      <a:r>
                        <a:rPr sz="1500" spc="-4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0" dirty="0">
                          <a:latin typeface="Bodoni MT" panose="02070603080606020203" pitchFamily="18" charset="0"/>
                          <a:cs typeface="Cambria"/>
                        </a:rPr>
                        <a:t>elementi</a:t>
                      </a:r>
                      <a:r>
                        <a:rPr sz="1500" spc="-4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0" dirty="0">
                          <a:latin typeface="Bodoni MT" panose="02070603080606020203" pitchFamily="18" charset="0"/>
                          <a:cs typeface="Cambria"/>
                        </a:rPr>
                        <a:t>di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5" dirty="0">
                          <a:latin typeface="Bodoni MT" panose="02070603080606020203" pitchFamily="18" charset="0"/>
                          <a:cs typeface="Cambria"/>
                        </a:rPr>
                        <a:t>pediatria</a:t>
                      </a: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6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ro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f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.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Le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on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c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ig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no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38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2023</a:t>
                      </a:r>
                      <a:endParaRPr kumimoji="0" lang="it-IT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Id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on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ei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tà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li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n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g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ua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n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gle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2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spc="-10" dirty="0" err="1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dirty="0" err="1">
                          <a:latin typeface="Bodoni MT" panose="02070603080606020203" pitchFamily="18" charset="0"/>
                          <a:cs typeface="Cambria"/>
                        </a:rPr>
                        <a:t>ro</a:t>
                      </a:r>
                      <a:r>
                        <a:rPr sz="1500" spc="5" dirty="0" err="1">
                          <a:latin typeface="Bodoni MT" panose="02070603080606020203" pitchFamily="18" charset="0"/>
                          <a:cs typeface="Cambria"/>
                        </a:rPr>
                        <a:t>f</a:t>
                      </a:r>
                      <a:r>
                        <a:rPr sz="1500" dirty="0" err="1">
                          <a:latin typeface="Bodoni MT" panose="02070603080606020203" pitchFamily="18" charset="0"/>
                          <a:cs typeface="Cambria"/>
                        </a:rPr>
                        <a:t>.</a:t>
                      </a:r>
                      <a:r>
                        <a:rPr sz="1500" spc="5" dirty="0" err="1">
                          <a:latin typeface="Bodoni MT" panose="02070603080606020203" pitchFamily="18" charset="0"/>
                          <a:cs typeface="Cambria"/>
                        </a:rPr>
                        <a:t>ss</a:t>
                      </a:r>
                      <a:r>
                        <a:rPr sz="1500" dirty="0" err="1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lang="it-IT" sz="1500" dirty="0">
                          <a:latin typeface="Bodoni MT" panose="02070603080606020203" pitchFamily="18" charset="0"/>
                          <a:cs typeface="Cambria"/>
                        </a:rPr>
                        <a:t>Adriana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lang="it-IT" sz="1500" spc="-5" dirty="0">
                          <a:latin typeface="Bodoni MT" panose="02070603080606020203" pitchFamily="18" charset="0"/>
                          <a:cs typeface="Cambria"/>
                        </a:rPr>
                        <a:t>i </a:t>
                      </a:r>
                      <a:r>
                        <a:rPr sz="1500" dirty="0" err="1">
                          <a:latin typeface="Bodoni MT" panose="02070603080606020203" pitchFamily="18" charset="0"/>
                          <a:cs typeface="Cambria"/>
                        </a:rPr>
                        <a:t>B</a:t>
                      </a:r>
                      <a:r>
                        <a:rPr sz="1500" spc="-5" dirty="0" err="1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spc="-10" dirty="0" err="1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spc="5" dirty="0" err="1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500" dirty="0" err="1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02"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1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INSEGNAMENTI</a:t>
                      </a:r>
                      <a:r>
                        <a:rPr sz="1500" spc="-6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8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SECONDO</a:t>
                      </a:r>
                      <a:r>
                        <a:rPr sz="1500" spc="-5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1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SEMESTRE</a:t>
                      </a: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kern="0" cap="none" spc="-3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2023</a:t>
                      </a:r>
                      <a:endParaRPr kumimoji="0" lang="it-IT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spc="-80" dirty="0">
                          <a:latin typeface="Bodoni MT" panose="02070603080606020203" pitchFamily="18" charset="0"/>
                          <a:cs typeface="Cambria"/>
                        </a:rPr>
                        <a:t>Elementi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0" dirty="0">
                          <a:latin typeface="Bodoni MT" panose="02070603080606020203" pitchFamily="18" charset="0"/>
                          <a:cs typeface="Cambria"/>
                        </a:rPr>
                        <a:t>di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5" dirty="0">
                          <a:latin typeface="Bodoni MT" panose="02070603080606020203" pitchFamily="18" charset="0"/>
                          <a:cs typeface="Cambria"/>
                        </a:rPr>
                        <a:t>pedagogia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0" dirty="0">
                          <a:latin typeface="Bodoni MT" panose="02070603080606020203" pitchFamily="18" charset="0"/>
                          <a:cs typeface="Cambria"/>
                        </a:rPr>
                        <a:t>delle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5" dirty="0">
                          <a:latin typeface="Bodoni MT" panose="02070603080606020203" pitchFamily="18" charset="0"/>
                          <a:cs typeface="Cambria"/>
                        </a:rPr>
                        <a:t>attività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0" dirty="0">
                          <a:latin typeface="Bodoni MT" panose="02070603080606020203" pitchFamily="18" charset="0"/>
                          <a:cs typeface="Cambria"/>
                        </a:rPr>
                        <a:t>motorie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5" dirty="0">
                          <a:latin typeface="Bodoni MT" panose="02070603080606020203" pitchFamily="18" charset="0"/>
                          <a:cs typeface="Cambria"/>
                        </a:rPr>
                        <a:t>sportive</a:t>
                      </a: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spc="-30" dirty="0">
                          <a:latin typeface="Bodoni MT" panose="02070603080606020203" pitchFamily="18" charset="0"/>
                          <a:cs typeface="Cambria"/>
                        </a:rPr>
                        <a:t>9+1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490855">
                        <a:lnSpc>
                          <a:spcPct val="101400"/>
                        </a:lnSpc>
                        <a:spcBef>
                          <a:spcPts val="229"/>
                        </a:spcBef>
                      </a:pP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ro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f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.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ss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C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na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mon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tti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(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9)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/  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ro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f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.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ss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nna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ce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(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1)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2023</a:t>
                      </a:r>
                      <a:endParaRPr kumimoji="0" lang="it-IT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509270">
                        <a:lnSpc>
                          <a:spcPct val="101400"/>
                        </a:lnSpc>
                        <a:spcBef>
                          <a:spcPts val="229"/>
                        </a:spcBef>
                      </a:pPr>
                      <a:r>
                        <a:rPr sz="1500" spc="-75" dirty="0">
                          <a:latin typeface="Bodoni MT" panose="02070603080606020203" pitchFamily="18" charset="0"/>
                          <a:cs typeface="Cambria"/>
                        </a:rPr>
                        <a:t>Teoria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0" dirty="0">
                          <a:latin typeface="Bodoni MT" panose="02070603080606020203" pitchFamily="18" charset="0"/>
                          <a:cs typeface="Cambria"/>
                        </a:rPr>
                        <a:t>metodologia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5" dirty="0">
                          <a:latin typeface="Bodoni MT" panose="02070603080606020203" pitchFamily="18" charset="0"/>
                          <a:cs typeface="Cambria"/>
                        </a:rPr>
                        <a:t>del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110" dirty="0">
                          <a:latin typeface="Bodoni MT" panose="02070603080606020203" pitchFamily="18" charset="0"/>
                          <a:cs typeface="Cambria"/>
                        </a:rPr>
                        <a:t>movimento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114" dirty="0">
                          <a:latin typeface="Bodoni MT" panose="02070603080606020203" pitchFamily="18" charset="0"/>
                          <a:cs typeface="Cambria"/>
                        </a:rPr>
                        <a:t>umano</a:t>
                      </a:r>
                      <a:r>
                        <a:rPr sz="1500" spc="-4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/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15" dirty="0">
                          <a:latin typeface="Bodoni MT" panose="02070603080606020203" pitchFamily="18" charset="0"/>
                          <a:cs typeface="Cambria"/>
                        </a:rPr>
                        <a:t>TTD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80" dirty="0">
                          <a:latin typeface="Bodoni MT" panose="02070603080606020203" pitchFamily="18" charset="0"/>
                          <a:cs typeface="Cambria"/>
                        </a:rPr>
                        <a:t>delle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95" dirty="0">
                          <a:latin typeface="Bodoni MT" panose="02070603080606020203" pitchFamily="18" charset="0"/>
                          <a:cs typeface="Cambria"/>
                        </a:rPr>
                        <a:t>attività </a:t>
                      </a:r>
                      <a:r>
                        <a:rPr sz="1500" spc="-29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motor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l’e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tà</a:t>
                      </a:r>
                      <a:r>
                        <a:rPr sz="15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ev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ut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iv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8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ro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f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.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om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n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co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lang="it-IT" sz="1500" spc="5" dirty="0">
                          <a:latin typeface="Bodoni MT" panose="02070603080606020203" pitchFamily="18" charset="0"/>
                          <a:cs typeface="Cambria"/>
                        </a:rPr>
                        <a:t>Di Molfetta</a:t>
                      </a: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2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INSEGNAMENTO</a:t>
                      </a:r>
                      <a:r>
                        <a:rPr sz="1500" spc="-5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2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ANNUALE</a:t>
                      </a:r>
                      <a:endParaRPr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it-IT" sz="1500" spc="-30" dirty="0">
                          <a:latin typeface="Bodoni MT" panose="02070603080606020203" pitchFamily="18" charset="0"/>
                          <a:cs typeface="Cambria"/>
                        </a:rPr>
                        <a:t>2023</a:t>
                      </a:r>
                      <a:endParaRPr lang="it-IT" sz="15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TTD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degl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port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qu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ra</a:t>
                      </a: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500" spc="-30" dirty="0">
                          <a:latin typeface="Bodoni MT" panose="02070603080606020203" pitchFamily="18" charset="0"/>
                          <a:cs typeface="Cambria"/>
                        </a:rPr>
                        <a:t>12</a:t>
                      </a:r>
                      <a:endParaRPr sz="15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ro</a:t>
                      </a:r>
                      <a:r>
                        <a:rPr sz="1500" spc="5" dirty="0">
                          <a:latin typeface="Bodoni MT" panose="02070603080606020203" pitchFamily="18" charset="0"/>
                          <a:cs typeface="Cambria"/>
                        </a:rPr>
                        <a:t>f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.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F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r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n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n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500" spc="-4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5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00" spc="-10" dirty="0">
                          <a:latin typeface="Bodoni MT" panose="02070603080606020203" pitchFamily="18" charset="0"/>
                          <a:cs typeface="Cambria"/>
                        </a:rPr>
                        <a:t>G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or</a:t>
                      </a:r>
                      <a:r>
                        <a:rPr sz="1500" spc="-5" dirty="0">
                          <a:latin typeface="Bodoni MT" panose="02070603080606020203" pitchFamily="18" charset="0"/>
                          <a:cs typeface="Cambria"/>
                        </a:rPr>
                        <a:t>g</a:t>
                      </a:r>
                      <a:r>
                        <a:rPr sz="15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133600" y="6285098"/>
            <a:ext cx="84727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2060"/>
                </a:solidFill>
                <a:latin typeface="Bodoni MT" panose="02070603080606020203" pitchFamily="18" charset="0"/>
                <a:cs typeface="Calibri"/>
              </a:rPr>
              <a:t>*</a:t>
            </a:r>
            <a:r>
              <a:rPr sz="1750" spc="-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1</a:t>
            </a:r>
            <a:r>
              <a:rPr sz="175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CORSO</a:t>
            </a:r>
            <a:r>
              <a:rPr sz="1750"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MOOC</a:t>
            </a:r>
            <a:r>
              <a:rPr sz="175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OBBLIGATORIO</a:t>
            </a:r>
            <a:r>
              <a:rPr sz="1750" spc="-4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(vedi</a:t>
            </a:r>
            <a:r>
              <a:rPr sz="175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-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slide</a:t>
            </a:r>
            <a:r>
              <a:rPr sz="1750" spc="-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-10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virtual</a:t>
            </a:r>
            <a:r>
              <a:rPr sz="1750" spc="-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175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mobility)</a:t>
            </a:r>
            <a:endParaRPr sz="1750" dirty="0">
              <a:solidFill>
                <a:srgbClr val="002060"/>
              </a:solidFill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87540"/>
              </p:ext>
            </p:extLst>
          </p:nvPr>
        </p:nvGraphicFramePr>
        <p:xfrm>
          <a:off x="1712722" y="853672"/>
          <a:ext cx="9118600" cy="3621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912">
                <a:tc grid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2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UN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spc="2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INSEGNAMENTO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SCELTA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spc="210" dirty="0">
                          <a:solidFill>
                            <a:srgbClr val="C00000"/>
                          </a:solidFill>
                          <a:latin typeface="Bodoni MT" panose="02070603080606020203" pitchFamily="18" charset="0"/>
                          <a:cs typeface="Cambria"/>
                        </a:rPr>
                        <a:t>*</a:t>
                      </a:r>
                      <a:endParaRPr sz="18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spc="3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ANNO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15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spc="8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COORTE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15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spc="2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INSEGNAMENTO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15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spc="9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CFU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15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40" dirty="0">
                          <a:latin typeface="Bodoni MT" panose="02070603080606020203" pitchFamily="18" charset="0"/>
                          <a:cs typeface="Cambria"/>
                        </a:rPr>
                        <a:t>202</a:t>
                      </a:r>
                      <a:r>
                        <a:rPr lang="it-IT" sz="1800" spc="-40" dirty="0">
                          <a:latin typeface="Bodoni MT" panose="02070603080606020203" pitchFamily="18" charset="0"/>
                          <a:cs typeface="Cambria"/>
                        </a:rPr>
                        <a:t>3</a:t>
                      </a:r>
                      <a:endParaRPr sz="18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latin typeface="Bodoni MT" panose="02070603080606020203" pitchFamily="18" charset="0"/>
                          <a:cs typeface="Cambria"/>
                        </a:rPr>
                        <a:t>Teoria Tecnica e Didattica degli Sport Individuali </a:t>
                      </a:r>
                      <a:endParaRPr sz="18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7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0" cap="none" spc="-4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2023</a:t>
                      </a:r>
                      <a:endParaRPr kumimoji="0" lang="it-IT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M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800" spc="-10" dirty="0">
                          <a:latin typeface="Bodoni MT" panose="02070603080606020203" pitchFamily="18" charset="0"/>
                          <a:cs typeface="Cambria"/>
                        </a:rPr>
                        <a:t>c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ne</a:t>
                      </a:r>
                      <a:r>
                        <a:rPr sz="18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8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pa</a:t>
                      </a:r>
                      <a:r>
                        <a:rPr sz="1800" spc="-10" dirty="0">
                          <a:latin typeface="Bodoni MT" panose="02070603080606020203" pitchFamily="18" charset="0"/>
                          <a:cs typeface="Cambria"/>
                        </a:rPr>
                        <a:t>to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800" spc="-1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g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8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app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li</a:t>
                      </a:r>
                      <a:r>
                        <a:rPr sz="1800" spc="-10" dirty="0">
                          <a:latin typeface="Bodoni MT" panose="02070603080606020203" pitchFamily="18" charset="0"/>
                          <a:cs typeface="Cambria"/>
                        </a:rPr>
                        <a:t>c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800" spc="-10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8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ll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8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800" spc="-1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7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0" cap="none" spc="-4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2023</a:t>
                      </a:r>
                      <a:endParaRPr kumimoji="0" lang="it-IT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M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800" spc="-10" dirty="0">
                          <a:latin typeface="Bodoni MT" panose="02070603080606020203" pitchFamily="18" charset="0"/>
                          <a:cs typeface="Cambria"/>
                        </a:rPr>
                        <a:t>c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na</a:t>
                      </a:r>
                      <a:r>
                        <a:rPr sz="1800" spc="-5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le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ga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8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ell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8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p</a:t>
                      </a:r>
                      <a:r>
                        <a:rPr sz="1800" spc="-1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800" spc="-5" dirty="0">
                          <a:latin typeface="Bodoni MT" panose="02070603080606020203" pitchFamily="18" charset="0"/>
                          <a:cs typeface="Cambria"/>
                        </a:rPr>
                        <a:t>r</a:t>
                      </a: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endParaRPr sz="18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Bodoni MT" panose="02070603080606020203" pitchFamily="18" charset="0"/>
                          <a:cs typeface="Cambria"/>
                        </a:rPr>
                        <a:t>7</a:t>
                      </a: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587500" y="4783835"/>
            <a:ext cx="10083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2060"/>
                </a:solidFill>
                <a:latin typeface="Bodoni MT" panose="02070603080606020203" pitchFamily="18" charset="0"/>
                <a:cs typeface="Calibri"/>
              </a:rPr>
              <a:t>*</a:t>
            </a:r>
            <a:r>
              <a:rPr sz="1800" spc="15" dirty="0">
                <a:solidFill>
                  <a:srgbClr val="002060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2000" spc="-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Lo</a:t>
            </a:r>
            <a:r>
              <a:rPr sz="2000" spc="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studente</a:t>
            </a:r>
            <a:r>
              <a:rPr sz="2000" spc="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7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dovrà</a:t>
            </a:r>
            <a:r>
              <a:rPr sz="2000" spc="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obbligatoriamente</a:t>
            </a:r>
            <a:r>
              <a:rPr sz="2000" spc="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0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scegliere</a:t>
            </a:r>
            <a:r>
              <a:rPr sz="2000" spc="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uno</a:t>
            </a:r>
            <a:r>
              <a:rPr sz="2000" spc="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5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tra</a:t>
            </a:r>
            <a:r>
              <a:rPr sz="2000" spc="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questi</a:t>
            </a:r>
            <a:r>
              <a:rPr sz="2000" spc="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insegnamenti</a:t>
            </a:r>
            <a:r>
              <a:rPr sz="2000" spc="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1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opzionali</a:t>
            </a:r>
            <a:r>
              <a:rPr sz="2000" spc="8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presenti</a:t>
            </a:r>
            <a:r>
              <a:rPr sz="2000" spc="8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3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al</a:t>
            </a:r>
            <a:r>
              <a:rPr sz="2000" spc="90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14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primo </a:t>
            </a:r>
            <a:r>
              <a:rPr sz="2000" spc="-42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 </a:t>
            </a:r>
            <a:r>
              <a:rPr sz="2000" spc="-95" dirty="0">
                <a:solidFill>
                  <a:srgbClr val="002060"/>
                </a:solidFill>
                <a:latin typeface="Bodoni MT" panose="02070603080606020203" pitchFamily="18" charset="0"/>
                <a:cs typeface="Cambria"/>
              </a:rPr>
              <a:t>anno.</a:t>
            </a:r>
            <a:endParaRPr sz="2000">
              <a:solidFill>
                <a:srgbClr val="002060"/>
              </a:solidFill>
              <a:latin typeface="Bodoni MT" panose="02070603080606020203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96099"/>
              </p:ext>
            </p:extLst>
          </p:nvPr>
        </p:nvGraphicFramePr>
        <p:xfrm>
          <a:off x="990600" y="304800"/>
          <a:ext cx="10803888" cy="531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922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ATTIVITÀ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SCELTA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b="1" spc="9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DELLO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800" b="1" spc="4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STUDENTE</a:t>
                      </a:r>
                      <a:endParaRPr sz="1800" b="1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86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72">
                <a:tc>
                  <a:txBody>
                    <a:bodyPr/>
                    <a:lstStyle/>
                    <a:p>
                      <a:pPr marR="242570" algn="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800" spc="3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ANNO</a:t>
                      </a:r>
                      <a:endParaRPr sz="16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1462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800" spc="8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COORTE</a:t>
                      </a:r>
                      <a:endParaRPr sz="16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1462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800" spc="2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INSEGNAMENTO</a:t>
                      </a:r>
                      <a:endParaRPr sz="18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1462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800" spc="9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CFU</a:t>
                      </a:r>
                      <a:endParaRPr sz="16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21462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45110" marR="238125" indent="8255">
                        <a:lnSpc>
                          <a:spcPct val="101899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M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ST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DI 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ROGA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Z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ION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endParaRPr sz="16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R="215900"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III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u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coort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T.T.D. degli sport individuali - Atletica leggera</a:t>
                      </a:r>
                    </a:p>
                  </a:txBody>
                  <a:tcPr marL="7620" marR="7620" marT="762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L="38100"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4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905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700" b="0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II</a:t>
                      </a:r>
                      <a:endParaRPr kumimoji="0" lang="it-IT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R="215900"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III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u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coort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Te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nn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vol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4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7905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700" b="0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II</a:t>
                      </a:r>
                      <a:endParaRPr kumimoji="0" lang="it-IT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R="215900"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III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u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coort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Educazione motoria per la scuola primaria</a:t>
                      </a:r>
                    </a:p>
                  </a:txBody>
                  <a:tcPr marL="7620" marR="7620" marT="762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700" dirty="0">
                          <a:latin typeface="Bodoni MT" panose="02070603080606020203" pitchFamily="18" charset="0"/>
                          <a:cs typeface="Cambria"/>
                        </a:rPr>
                        <a:t>2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905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700" b="0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Cambria"/>
                        </a:rPr>
                        <a:t>II</a:t>
                      </a:r>
                      <a:endParaRPr kumimoji="0" lang="it-IT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Cambri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R="215900"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III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u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coort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Didattica delle attività motorie per la scuola primaria</a:t>
                      </a:r>
                    </a:p>
                  </a:txBody>
                  <a:tcPr marL="7620" marR="7620" marT="762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700" dirty="0">
                          <a:latin typeface="Bodoni MT" panose="02070603080606020203" pitchFamily="18" charset="0"/>
                          <a:cs typeface="Cambria"/>
                        </a:rPr>
                        <a:t>2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27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L="790575" algn="ctr">
                        <a:lnSpc>
                          <a:spcPct val="100000"/>
                        </a:lnSpc>
                      </a:pPr>
                      <a:r>
                        <a:rPr sz="1700" spc="-25" dirty="0">
                          <a:latin typeface="Bodoni MT" panose="02070603080606020203" pitchFamily="18" charset="0"/>
                          <a:cs typeface="Cambria"/>
                        </a:rPr>
                        <a:t>II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911">
                <a:tc>
                  <a:txBody>
                    <a:bodyPr/>
                    <a:lstStyle/>
                    <a:p>
                      <a:pPr marR="21590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-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III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u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tt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l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coort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</a:p>
                  </a:txBody>
                  <a:tcPr marL="0" marR="0" marT="1181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Sp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or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iritt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4</a:t>
                      </a: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Bodoni MT" panose="02070603080606020203" pitchFamily="18" charset="0"/>
                        <a:cs typeface="Times New Roman"/>
                      </a:endParaRPr>
                    </a:p>
                    <a:p>
                      <a:pPr marL="790575" algn="ctr">
                        <a:lnSpc>
                          <a:spcPct val="100000"/>
                        </a:lnSpc>
                      </a:pPr>
                      <a:r>
                        <a:rPr sz="1700" spc="-25" dirty="0">
                          <a:latin typeface="Bodoni MT" panose="02070603080606020203" pitchFamily="18" charset="0"/>
                          <a:cs typeface="Cambria"/>
                        </a:rPr>
                        <a:t>II</a:t>
                      </a:r>
                      <a:endParaRPr sz="1700" dirty="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93010"/>
              </p:ext>
            </p:extLst>
          </p:nvPr>
        </p:nvGraphicFramePr>
        <p:xfrm>
          <a:off x="1959610" y="241805"/>
          <a:ext cx="8421370" cy="653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50" spc="1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ATTIVITÀ</a:t>
                      </a:r>
                      <a:r>
                        <a:rPr sz="1550" spc="-4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A</a:t>
                      </a:r>
                      <a:r>
                        <a:rPr sz="1550" spc="-4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50" spc="5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SCELTA</a:t>
                      </a:r>
                      <a:r>
                        <a:rPr sz="1550" spc="-4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50" spc="8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DELLO</a:t>
                      </a:r>
                      <a:r>
                        <a:rPr sz="1550" spc="-4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550" spc="3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STUDENTE</a:t>
                      </a:r>
                      <a:r>
                        <a:rPr sz="1550" spc="-2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Trebuchet MS"/>
                        </a:rPr>
                        <a:t>(2</a:t>
                      </a:r>
                      <a:r>
                        <a:rPr sz="1650" spc="-180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Trebuchet MS"/>
                        </a:rPr>
                        <a:t> </a:t>
                      </a:r>
                      <a:r>
                        <a:rPr sz="1650" spc="35" dirty="0">
                          <a:solidFill>
                            <a:srgbClr val="FFFFFF"/>
                          </a:solidFill>
                          <a:latin typeface="Bodoni MT" panose="02070603080606020203" pitchFamily="18" charset="0"/>
                          <a:cs typeface="Trebuchet MS"/>
                        </a:rPr>
                        <a:t>CFU)</a:t>
                      </a:r>
                      <a:endParaRPr sz="1650">
                        <a:latin typeface="Bodoni MT" panose="02070603080606020203" pitchFamily="18" charset="0"/>
                        <a:cs typeface="Trebuchet MS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BIG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ATA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CAREER</a:t>
                      </a:r>
                      <a:r>
                        <a:rPr sz="1700" spc="-9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15" dirty="0">
                          <a:latin typeface="Bodoni MT" panose="02070603080606020203" pitchFamily="18" charset="0"/>
                          <a:cs typeface="Cambria"/>
                        </a:rPr>
                        <a:t>LABS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700" spc="65" dirty="0">
                          <a:latin typeface="Bodoni MT" panose="02070603080606020203" pitchFamily="18" charset="0"/>
                          <a:cs typeface="Cambria"/>
                        </a:rPr>
                        <a:t>CORSO</a:t>
                      </a:r>
                      <a:r>
                        <a:rPr sz="1700" spc="-8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65" dirty="0">
                          <a:latin typeface="Bodoni MT" panose="02070603080606020203" pitchFamily="18" charset="0"/>
                          <a:cs typeface="Cambria"/>
                        </a:rPr>
                        <a:t>MOOC</a:t>
                      </a:r>
                      <a:r>
                        <a:rPr sz="1700" spc="-8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40" dirty="0">
                          <a:latin typeface="Bodoni MT" panose="02070603080606020203" pitchFamily="18" charset="0"/>
                          <a:cs typeface="Cambria"/>
                        </a:rPr>
                        <a:t>2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65" dirty="0">
                          <a:latin typeface="Bodoni MT" panose="02070603080606020203" pitchFamily="18" charset="0"/>
                          <a:cs typeface="Cambria"/>
                        </a:rPr>
                        <a:t>CORSO</a:t>
                      </a:r>
                      <a:r>
                        <a:rPr sz="1700" spc="-8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65" dirty="0">
                          <a:latin typeface="Bodoni MT" panose="02070603080606020203" pitchFamily="18" charset="0"/>
                          <a:cs typeface="Cambria"/>
                        </a:rPr>
                        <a:t>MOOC</a:t>
                      </a:r>
                      <a:r>
                        <a:rPr sz="1700" spc="-8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40" dirty="0">
                          <a:latin typeface="Bodoni MT" panose="02070603080606020203" pitchFamily="18" charset="0"/>
                          <a:cs typeface="Cambria"/>
                        </a:rPr>
                        <a:t>3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15" dirty="0">
                          <a:latin typeface="Bodoni MT" panose="02070603080606020203" pitchFamily="18" charset="0"/>
                          <a:cs typeface="Cambria"/>
                        </a:rPr>
                        <a:t>GESTIONE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25" dirty="0">
                          <a:latin typeface="Bodoni MT" panose="02070603080606020203" pitchFamily="18" charset="0"/>
                          <a:cs typeface="Cambria"/>
                        </a:rPr>
                        <a:t>DELLA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15" dirty="0">
                          <a:latin typeface="Bodoni MT" panose="02070603080606020203" pitchFamily="18" charset="0"/>
                          <a:cs typeface="Cambria"/>
                        </a:rPr>
                        <a:t>CARRIERA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10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25" dirty="0">
                          <a:latin typeface="Bodoni MT" panose="02070603080606020203" pitchFamily="18" charset="0"/>
                          <a:cs typeface="Cambria"/>
                        </a:rPr>
                        <a:t>DELLA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15" dirty="0">
                          <a:latin typeface="Bodoni MT" panose="02070603080606020203" pitchFamily="18" charset="0"/>
                          <a:cs typeface="Cambria"/>
                        </a:rPr>
                        <a:t>SICUREZZA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15" dirty="0">
                          <a:latin typeface="Bodoni MT" panose="02070603080606020203" pitchFamily="18" charset="0"/>
                          <a:cs typeface="Cambria"/>
                        </a:rPr>
                        <a:t>IT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10" dirty="0">
                          <a:latin typeface="Bodoni MT" panose="02070603080606020203" pitchFamily="18" charset="0"/>
                          <a:cs typeface="Cambria"/>
                        </a:rPr>
                        <a:t>G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LOBALLY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CO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NNE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CT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W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R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LD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HA</a:t>
                      </a:r>
                      <a:r>
                        <a:rPr sz="1700" spc="5" dirty="0">
                          <a:latin typeface="Bodoni MT" panose="02070603080606020203" pitchFamily="18" charset="0"/>
                          <a:cs typeface="Cambria"/>
                        </a:rPr>
                        <a:t>PP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NE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SS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LABS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10" dirty="0">
                          <a:latin typeface="Bodoni MT" panose="02070603080606020203" pitchFamily="18" charset="0"/>
                          <a:cs typeface="Cambria"/>
                        </a:rPr>
                        <a:t>L’INTELLIGENZA</a:t>
                      </a:r>
                      <a:r>
                        <a:rPr sz="1700" spc="-7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EMOTIVA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700" spc="5" dirty="0">
                          <a:latin typeface="Bodoni MT" panose="02070603080606020203" pitchFamily="18" charset="0"/>
                          <a:cs typeface="Cambria"/>
                        </a:rPr>
                        <a:t>LA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25" dirty="0">
                          <a:latin typeface="Bodoni MT" panose="02070603080606020203" pitchFamily="18" charset="0"/>
                          <a:cs typeface="Cambria"/>
                        </a:rPr>
                        <a:t>COMUNICAZIONE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45" dirty="0">
                          <a:latin typeface="Bodoni MT" panose="02070603080606020203" pitchFamily="18" charset="0"/>
                          <a:cs typeface="Cambria"/>
                        </a:rPr>
                        <a:t>ED</a:t>
                      </a:r>
                      <a:r>
                        <a:rPr sz="1700" spc="-7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10" dirty="0">
                          <a:latin typeface="Bodoni MT" panose="02070603080606020203" pitchFamily="18" charset="0"/>
                          <a:cs typeface="Cambria"/>
                        </a:rPr>
                        <a:t>IL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5" dirty="0">
                          <a:latin typeface="Bodoni MT" panose="02070603080606020203" pitchFamily="18" charset="0"/>
                          <a:cs typeface="Cambria"/>
                        </a:rPr>
                        <a:t>PUBLIC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SPEAKING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5" dirty="0">
                          <a:latin typeface="Bodoni MT" panose="02070603080606020203" pitchFamily="18" charset="0"/>
                          <a:cs typeface="Cambria"/>
                        </a:rPr>
                        <a:t>LA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15" dirty="0">
                          <a:latin typeface="Bodoni MT" panose="02070603080606020203" pitchFamily="18" charset="0"/>
                          <a:cs typeface="Cambria"/>
                        </a:rPr>
                        <a:t>SICUREZZA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35" dirty="0">
                          <a:latin typeface="Bodoni MT" panose="02070603080606020203" pitchFamily="18" charset="0"/>
                          <a:cs typeface="Cambria"/>
                        </a:rPr>
                        <a:t>DELLE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10" dirty="0">
                          <a:latin typeface="Bodoni MT" panose="02070603080606020203" pitchFamily="18" charset="0"/>
                          <a:cs typeface="Cambria"/>
                        </a:rPr>
                        <a:t>INFORMAZIONI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25" dirty="0">
                          <a:latin typeface="Bodoni MT" panose="02070603080606020203" pitchFamily="18" charset="0"/>
                          <a:cs typeface="Cambria"/>
                        </a:rPr>
                        <a:t>LE</a:t>
                      </a:r>
                      <a:r>
                        <a:rPr sz="1700" spc="-8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25" dirty="0">
                          <a:latin typeface="Bodoni MT" panose="02070603080606020203" pitchFamily="18" charset="0"/>
                          <a:cs typeface="Cambria"/>
                        </a:rPr>
                        <a:t>SOFT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20" dirty="0">
                          <a:latin typeface="Bodoni MT" panose="02070603080606020203" pitchFamily="18" charset="0"/>
                          <a:cs typeface="Cambria"/>
                        </a:rPr>
                        <a:t>SKILLS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25" dirty="0">
                          <a:latin typeface="Bodoni MT" panose="02070603080606020203" pitchFamily="18" charset="0"/>
                          <a:cs typeface="Cambria"/>
                        </a:rPr>
                        <a:t>LE</a:t>
                      </a:r>
                      <a:r>
                        <a:rPr sz="1700" spc="-8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35" dirty="0">
                          <a:latin typeface="Bodoni MT" panose="02070603080606020203" pitchFamily="18" charset="0"/>
                          <a:cs typeface="Cambria"/>
                        </a:rPr>
                        <a:t>TECNICHE</a:t>
                      </a:r>
                      <a:r>
                        <a:rPr sz="1700" spc="-8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35" dirty="0">
                          <a:latin typeface="Bodoni MT" panose="02070603080606020203" pitchFamily="18" charset="0"/>
                          <a:cs typeface="Cambria"/>
                        </a:rPr>
                        <a:t>DI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5" dirty="0">
                          <a:latin typeface="Bodoni MT" panose="02070603080606020203" pitchFamily="18" charset="0"/>
                          <a:cs typeface="Cambria"/>
                        </a:rPr>
                        <a:t>OSINT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700" spc="15" dirty="0">
                          <a:latin typeface="Bodoni MT" panose="02070603080606020203" pitchFamily="18" charset="0"/>
                          <a:cs typeface="Cambria"/>
                        </a:rPr>
                        <a:t>L’OPEN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40" dirty="0">
                          <a:latin typeface="Bodoni MT" panose="02070603080606020203" pitchFamily="18" charset="0"/>
                          <a:cs typeface="Cambria"/>
                        </a:rPr>
                        <a:t>SOURCE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15" dirty="0">
                          <a:latin typeface="Bodoni MT" panose="02070603080606020203" pitchFamily="18" charset="0"/>
                          <a:cs typeface="Cambria"/>
                        </a:rPr>
                        <a:t>INTELLIGENCE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40" dirty="0">
                          <a:latin typeface="Bodoni MT" panose="02070603080606020203" pitchFamily="18" charset="0"/>
                          <a:cs typeface="Cambria"/>
                        </a:rPr>
                        <a:t>COME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25" dirty="0">
                          <a:latin typeface="Bodoni MT" panose="02070603080606020203" pitchFamily="18" charset="0"/>
                          <a:cs typeface="Cambria"/>
                        </a:rPr>
                        <a:t>TECNICA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35" dirty="0">
                          <a:latin typeface="Bodoni MT" panose="02070603080606020203" pitchFamily="18" charset="0"/>
                          <a:cs typeface="Cambria"/>
                        </a:rPr>
                        <a:t>DI</a:t>
                      </a:r>
                      <a:r>
                        <a:rPr sz="1700" spc="-5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PREVENZIONE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35" dirty="0">
                          <a:latin typeface="Bodoni MT" panose="02070603080606020203" pitchFamily="18" charset="0"/>
                          <a:cs typeface="Cambria"/>
                        </a:rPr>
                        <a:t>DELLE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15" dirty="0">
                          <a:latin typeface="Bodoni MT" panose="02070603080606020203" pitchFamily="18" charset="0"/>
                          <a:cs typeface="Cambria"/>
                        </a:rPr>
                        <a:t>MINACCE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20" dirty="0">
                          <a:latin typeface="Bodoni MT" panose="02070603080606020203" pitchFamily="18" charset="0"/>
                          <a:cs typeface="Cambria"/>
                        </a:rPr>
                        <a:t>NEW</a:t>
                      </a:r>
                      <a:r>
                        <a:rPr sz="1700" spc="-7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15" dirty="0">
                          <a:latin typeface="Bodoni MT" panose="02070603080606020203" pitchFamily="18" charset="0"/>
                          <a:cs typeface="Cambria"/>
                        </a:rPr>
                        <a:t>MEDIA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70" dirty="0">
                          <a:latin typeface="Bodoni MT" panose="02070603080606020203" pitchFamily="18" charset="0"/>
                          <a:cs typeface="Cambria"/>
                        </a:rPr>
                        <a:t>ECOLOGY:</a:t>
                      </a:r>
                      <a:r>
                        <a:rPr sz="1700" spc="-7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5" dirty="0">
                          <a:latin typeface="Bodoni MT" panose="02070603080606020203" pitchFamily="18" charset="0"/>
                          <a:cs typeface="Cambria"/>
                        </a:rPr>
                        <a:t>PROGETTAZIONE</a:t>
                      </a:r>
                      <a:r>
                        <a:rPr sz="1700" spc="-7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15" dirty="0">
                          <a:latin typeface="Bodoni MT" panose="02070603080606020203" pitchFamily="18" charset="0"/>
                          <a:cs typeface="Cambria"/>
                        </a:rPr>
                        <a:t>DIGITALE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40" dirty="0">
                          <a:latin typeface="Bodoni MT" panose="02070603080606020203" pitchFamily="18" charset="0"/>
                          <a:cs typeface="Cambria"/>
                        </a:rPr>
                        <a:t>SOCIAL</a:t>
                      </a:r>
                      <a:r>
                        <a:rPr sz="1700" spc="-8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40" dirty="0">
                          <a:latin typeface="Bodoni MT" panose="02070603080606020203" pitchFamily="18" charset="0"/>
                          <a:cs typeface="Cambria"/>
                        </a:rPr>
                        <a:t>TECHNOLOGIES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25" dirty="0">
                          <a:latin typeface="Bodoni MT" panose="02070603080606020203" pitchFamily="18" charset="0"/>
                          <a:cs typeface="Cambria"/>
                        </a:rPr>
                        <a:t>SOFT</a:t>
                      </a:r>
                      <a:r>
                        <a:rPr sz="1700" spc="-7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20" dirty="0">
                          <a:latin typeface="Bodoni MT" panose="02070603080606020203" pitchFamily="18" charset="0"/>
                          <a:cs typeface="Cambria"/>
                        </a:rPr>
                        <a:t>SKILLS</a:t>
                      </a:r>
                      <a:r>
                        <a:rPr sz="1700" spc="-7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20" dirty="0">
                          <a:latin typeface="Bodoni MT" panose="02070603080606020203" pitchFamily="18" charset="0"/>
                          <a:cs typeface="Cambria"/>
                        </a:rPr>
                        <a:t>LAB</a:t>
                      </a:r>
                      <a:endParaRPr sz="1700">
                        <a:latin typeface="Bodoni MT" panose="02070603080606020203" pitchFamily="18" charset="0"/>
                        <a:cs typeface="Cambria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42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V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IL</a:t>
                      </a:r>
                      <a:r>
                        <a:rPr sz="1700" spc="5" dirty="0">
                          <a:latin typeface="Bodoni MT" panose="02070603080606020203" pitchFamily="18" charset="0"/>
                          <a:cs typeface="Cambria"/>
                        </a:rPr>
                        <a:t>UPP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O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spc="-10" dirty="0">
                          <a:latin typeface="Bodoni MT" panose="02070603080606020203" pitchFamily="18" charset="0"/>
                          <a:cs typeface="Cambria"/>
                        </a:rPr>
                        <a:t>D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LLE</a:t>
                      </a:r>
                      <a:r>
                        <a:rPr sz="1700" spc="-65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SMART</a:t>
                      </a:r>
                      <a:r>
                        <a:rPr sz="1700" spc="-60" dirty="0">
                          <a:latin typeface="Bodoni MT" panose="02070603080606020203" pitchFamily="18" charset="0"/>
                          <a:cs typeface="Cambria"/>
                        </a:rPr>
                        <a:t> 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T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CH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N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OLO</a:t>
                      </a:r>
                      <a:r>
                        <a:rPr sz="1700" spc="-10" dirty="0">
                          <a:latin typeface="Bodoni MT" panose="02070603080606020203" pitchFamily="18" charset="0"/>
                          <a:cs typeface="Cambria"/>
                        </a:rPr>
                        <a:t>G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I</a:t>
                      </a:r>
                      <a:r>
                        <a:rPr sz="1700" spc="-5" dirty="0">
                          <a:latin typeface="Bodoni MT" panose="02070603080606020203" pitchFamily="18" charset="0"/>
                          <a:cs typeface="Cambria"/>
                        </a:rPr>
                        <a:t>E</a:t>
                      </a:r>
                      <a:r>
                        <a:rPr sz="1700" dirty="0">
                          <a:latin typeface="Bodoni MT" panose="02070603080606020203" pitchFamily="18" charset="0"/>
                          <a:cs typeface="Cambria"/>
                        </a:rPr>
                        <a:t>S</a:t>
                      </a: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CBE11F-D712-175E-E980-6A72D352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744200" cy="1231106"/>
          </a:xfrm>
        </p:spPr>
        <p:txBody>
          <a:bodyPr/>
          <a:lstStyle/>
          <a:p>
            <a:r>
              <a:rPr lang="it-IT" sz="4000" dirty="0">
                <a:latin typeface="Bodoni MT" panose="02070603080606020203" pitchFamily="18" charset="0"/>
              </a:rPr>
              <a:t>Convenzione Unifg e Fidal – Brevetto istruttore Atletica </a:t>
            </a:r>
          </a:p>
        </p:txBody>
      </p:sp>
      <p:pic>
        <p:nvPicPr>
          <p:cNvPr id="1026" name="Picture 2" descr="Regolamento Logo e Patrocinio (definitivo).rtf">
            <a:extLst>
              <a:ext uri="{FF2B5EF4-FFF2-40B4-BE49-F238E27FC236}">
                <a16:creationId xmlns:a16="http://schemas.microsoft.com/office/drawing/2014/main" id="{85D9AA29-5305-732C-8380-A45FEDE5B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85" y="2557914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circolare in su 3">
            <a:extLst>
              <a:ext uri="{FF2B5EF4-FFF2-40B4-BE49-F238E27FC236}">
                <a16:creationId xmlns:a16="http://schemas.microsoft.com/office/drawing/2014/main" id="{DC180873-8B90-F6AA-7914-C9DDF88D37FA}"/>
              </a:ext>
            </a:extLst>
          </p:cNvPr>
          <p:cNvSpPr/>
          <p:nvPr/>
        </p:nvSpPr>
        <p:spPr>
          <a:xfrm>
            <a:off x="5105400" y="3784318"/>
            <a:ext cx="2740058" cy="1066800"/>
          </a:xfrm>
          <a:prstGeom prst="curved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88EAA8-89A5-DAC9-E3F2-F30FBB1F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53" y="1092994"/>
            <a:ext cx="29206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7753B5-8B0C-AA65-35B2-613217263AD0}"/>
              </a:ext>
            </a:extLst>
          </p:cNvPr>
          <p:cNvSpPr txBox="1"/>
          <p:nvPr/>
        </p:nvSpPr>
        <p:spPr>
          <a:xfrm>
            <a:off x="3275029" y="539047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Bodoni MT" panose="02070603080606020203" pitchFamily="18" charset="0"/>
              </a:rPr>
              <a:t>Come posso accedere al brevetto? </a:t>
            </a:r>
          </a:p>
        </p:txBody>
      </p:sp>
    </p:spTree>
    <p:extLst>
      <p:ext uri="{BB962C8B-B14F-4D97-AF65-F5344CB8AC3E}">
        <p14:creationId xmlns:p14="http://schemas.microsoft.com/office/powerpoint/2010/main" val="14465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CBE11F-D712-175E-E980-6A72D352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744200" cy="1231106"/>
          </a:xfrm>
        </p:spPr>
        <p:txBody>
          <a:bodyPr/>
          <a:lstStyle/>
          <a:p>
            <a:r>
              <a:rPr lang="it-IT" sz="4000" dirty="0">
                <a:latin typeface="Bodoni MT" panose="02070603080606020203" pitchFamily="18" charset="0"/>
              </a:rPr>
              <a:t>Convenzione Unifg e Fidal – Brevetto istruttore Atletica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7753B5-8B0C-AA65-35B2-613217263AD0}"/>
              </a:ext>
            </a:extLst>
          </p:cNvPr>
          <p:cNvSpPr txBox="1"/>
          <p:nvPr/>
        </p:nvSpPr>
        <p:spPr>
          <a:xfrm>
            <a:off x="1379537" y="1733216"/>
            <a:ext cx="5715000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2060"/>
                </a:solidFill>
                <a:latin typeface="Bodoni MT" panose="02070603080606020203" pitchFamily="18" charset="0"/>
              </a:rPr>
              <a:t>Scegliendo come opzionale al primo anno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ACA811-3501-C037-2A3F-0BA6F5EB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6492875" cy="144792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ADC4445-7B2D-6484-79BD-5E2F940E5774}"/>
              </a:ext>
            </a:extLst>
          </p:cNvPr>
          <p:cNvSpPr/>
          <p:nvPr/>
        </p:nvSpPr>
        <p:spPr>
          <a:xfrm>
            <a:off x="2590800" y="3200400"/>
            <a:ext cx="3581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947AB00C-5B29-E165-3529-11E1D7D1D526}"/>
              </a:ext>
            </a:extLst>
          </p:cNvPr>
          <p:cNvCxnSpPr>
            <a:cxnSpLocks/>
          </p:cNvCxnSpPr>
          <p:nvPr/>
        </p:nvCxnSpPr>
        <p:spPr>
          <a:xfrm>
            <a:off x="4381500" y="2164103"/>
            <a:ext cx="0" cy="1036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599626A-B79D-4CDF-F82F-E8C36F65EAB3}"/>
              </a:ext>
            </a:extLst>
          </p:cNvPr>
          <p:cNvCxnSpPr>
            <a:cxnSpLocks/>
          </p:cNvCxnSpPr>
          <p:nvPr/>
        </p:nvCxnSpPr>
        <p:spPr>
          <a:xfrm>
            <a:off x="4625972" y="5584393"/>
            <a:ext cx="0" cy="564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3D320E-7FC3-F439-5B54-3A6A7A1A1A4E}"/>
              </a:ext>
            </a:extLst>
          </p:cNvPr>
          <p:cNvSpPr txBox="1"/>
          <p:nvPr/>
        </p:nvSpPr>
        <p:spPr>
          <a:xfrm>
            <a:off x="1768472" y="6149051"/>
            <a:ext cx="5715000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2060"/>
                </a:solidFill>
                <a:latin typeface="Bodoni MT" panose="02070603080606020203" pitchFamily="18" charset="0"/>
              </a:rPr>
              <a:t>Scegliendo come attività a scelta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1AACC68-024F-EA62-F197-05EAD21A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91" y="4162192"/>
            <a:ext cx="6525081" cy="130105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EADB7F34-6420-24DC-A657-299766578B79}"/>
              </a:ext>
            </a:extLst>
          </p:cNvPr>
          <p:cNvSpPr/>
          <p:nvPr/>
        </p:nvSpPr>
        <p:spPr>
          <a:xfrm>
            <a:off x="2819400" y="4898593"/>
            <a:ext cx="3581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E21CB80E-7BD7-FB64-DDAA-2B3DCE8FEA46}"/>
              </a:ext>
            </a:extLst>
          </p:cNvPr>
          <p:cNvSpPr/>
          <p:nvPr/>
        </p:nvSpPr>
        <p:spPr>
          <a:xfrm>
            <a:off x="7653531" y="2554313"/>
            <a:ext cx="971156" cy="2699541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1C14512-C4BF-6F8C-E039-A4BC3EB7D889}"/>
              </a:ext>
            </a:extLst>
          </p:cNvPr>
          <p:cNvSpPr txBox="1"/>
          <p:nvPr/>
        </p:nvSpPr>
        <p:spPr>
          <a:xfrm>
            <a:off x="8794743" y="2554313"/>
            <a:ext cx="2863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La media dei voti dei due esami dal 27 in su permette l’accesso alla richiesta del brevetto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90B8199E-9543-BB97-E8F4-5FAEF23D9223}"/>
              </a:ext>
            </a:extLst>
          </p:cNvPr>
          <p:cNvSpPr/>
          <p:nvPr/>
        </p:nvSpPr>
        <p:spPr>
          <a:xfrm>
            <a:off x="9877417" y="4061094"/>
            <a:ext cx="457200" cy="4572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3F9E947-B565-D8A1-B6ED-F6C26ED29F47}"/>
              </a:ext>
            </a:extLst>
          </p:cNvPr>
          <p:cNvSpPr txBox="1"/>
          <p:nvPr/>
        </p:nvSpPr>
        <p:spPr>
          <a:xfrm>
            <a:off x="8674088" y="4748312"/>
            <a:ext cx="2863857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Con </a:t>
            </a:r>
            <a:r>
              <a:rPr lang="it-IT" sz="2000" dirty="0">
                <a:solidFill>
                  <a:srgbClr val="002060"/>
                </a:solidFill>
                <a:highlight>
                  <a:srgbClr val="FFFF00"/>
                </a:highlight>
                <a:latin typeface="Bodoni MT" panose="02070603080606020203" pitchFamily="18" charset="0"/>
              </a:rPr>
              <a:t>50 ore</a:t>
            </a:r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 tirocinio svolte presso il CONI </a:t>
            </a:r>
          </a:p>
        </p:txBody>
      </p:sp>
    </p:spTree>
    <p:extLst>
      <p:ext uri="{BB962C8B-B14F-4D97-AF65-F5344CB8AC3E}">
        <p14:creationId xmlns:p14="http://schemas.microsoft.com/office/powerpoint/2010/main" val="374654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354" y="360171"/>
            <a:ext cx="72148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9" dirty="0">
                <a:solidFill>
                  <a:srgbClr val="002481"/>
                </a:solidFill>
              </a:rPr>
              <a:t>Attività</a:t>
            </a:r>
            <a:r>
              <a:rPr sz="4000" spc="-135" dirty="0">
                <a:solidFill>
                  <a:srgbClr val="002481"/>
                </a:solidFill>
              </a:rPr>
              <a:t> </a:t>
            </a:r>
            <a:r>
              <a:rPr sz="4000" spc="-235" dirty="0">
                <a:solidFill>
                  <a:srgbClr val="002481"/>
                </a:solidFill>
              </a:rPr>
              <a:t>didattiche</a:t>
            </a:r>
            <a:r>
              <a:rPr sz="4000" spc="-130" dirty="0">
                <a:solidFill>
                  <a:srgbClr val="002481"/>
                </a:solidFill>
              </a:rPr>
              <a:t> </a:t>
            </a:r>
            <a:r>
              <a:rPr sz="4000" spc="-235" dirty="0">
                <a:solidFill>
                  <a:srgbClr val="002481"/>
                </a:solidFill>
              </a:rPr>
              <a:t>del</a:t>
            </a:r>
            <a:r>
              <a:rPr sz="4000" spc="-140" dirty="0">
                <a:solidFill>
                  <a:srgbClr val="002481"/>
                </a:solidFill>
              </a:rPr>
              <a:t> </a:t>
            </a:r>
            <a:r>
              <a:rPr sz="4000" spc="-235" dirty="0">
                <a:solidFill>
                  <a:srgbClr val="002481"/>
                </a:solidFill>
              </a:rPr>
              <a:t>secondo</a:t>
            </a:r>
            <a:r>
              <a:rPr sz="4000" spc="-130" dirty="0">
                <a:solidFill>
                  <a:srgbClr val="002481"/>
                </a:solidFill>
              </a:rPr>
              <a:t> </a:t>
            </a:r>
            <a:r>
              <a:rPr sz="4000" spc="-290" dirty="0">
                <a:solidFill>
                  <a:srgbClr val="002481"/>
                </a:solidFill>
              </a:rPr>
              <a:t>anno</a:t>
            </a:r>
            <a:r>
              <a:rPr sz="4000" spc="-130" dirty="0">
                <a:solidFill>
                  <a:srgbClr val="002481"/>
                </a:solidFill>
              </a:rPr>
              <a:t> </a:t>
            </a:r>
            <a:r>
              <a:rPr sz="4000" spc="-50" dirty="0">
                <a:solidFill>
                  <a:srgbClr val="002481"/>
                </a:solidFill>
              </a:rPr>
              <a:t>II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7891" y="1459646"/>
          <a:ext cx="7350124" cy="3758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350" spc="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ANNO</a:t>
                      </a:r>
                      <a:endParaRPr sz="1350">
                        <a:latin typeface="Cambria"/>
                        <a:cs typeface="Cambria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COORTE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INSEGNAMENTO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CFU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gi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ss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re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80" dirty="0">
                          <a:latin typeface="Cambria"/>
                          <a:cs typeface="Cambria"/>
                        </a:rPr>
                        <a:t>Elementi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di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0" dirty="0">
                          <a:latin typeface="Cambria"/>
                          <a:cs typeface="Cambria"/>
                        </a:rPr>
                        <a:t>Psicologia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delle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Attività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Motorie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Sportive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60" dirty="0">
                          <a:latin typeface="Cambria"/>
                          <a:cs typeface="Cambria"/>
                        </a:rPr>
                        <a:t>Fisiologia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Applicata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5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Elementi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di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5" dirty="0">
                          <a:latin typeface="Cambria"/>
                          <a:cs typeface="Cambria"/>
                        </a:rPr>
                        <a:t>Nutrizione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5" dirty="0">
                          <a:latin typeface="Cambria"/>
                          <a:cs typeface="Cambria"/>
                        </a:rPr>
                        <a:t>Umana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12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Id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tà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nform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60" dirty="0">
                          <a:latin typeface="Cambria"/>
                          <a:cs typeface="Cambria"/>
                        </a:rPr>
                        <a:t>Fisica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75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Elementi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0" dirty="0">
                          <a:latin typeface="Cambria"/>
                          <a:cs typeface="Cambria"/>
                        </a:rPr>
                        <a:t>di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Biomeccanica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ue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nti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ta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dell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nte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4+4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II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2022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roc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nno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20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22866" y="5635244"/>
            <a:ext cx="94881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20" dirty="0">
                <a:solidFill>
                  <a:srgbClr val="002060"/>
                </a:solidFill>
                <a:latin typeface="Cambria"/>
                <a:cs typeface="Cambria"/>
              </a:rPr>
              <a:t>I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0" dirty="0">
                <a:solidFill>
                  <a:srgbClr val="002060"/>
                </a:solidFill>
                <a:latin typeface="Cambria"/>
                <a:cs typeface="Cambria"/>
              </a:rPr>
              <a:t>docenti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0" dirty="0">
                <a:solidFill>
                  <a:srgbClr val="002060"/>
                </a:solidFill>
                <a:latin typeface="Cambria"/>
                <a:cs typeface="Cambria"/>
              </a:rPr>
              <a:t>titolari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85" dirty="0">
                <a:solidFill>
                  <a:srgbClr val="002060"/>
                </a:solidFill>
                <a:latin typeface="Cambria"/>
                <a:cs typeface="Cambria"/>
              </a:rPr>
              <a:t>degli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20" dirty="0">
                <a:solidFill>
                  <a:srgbClr val="002060"/>
                </a:solidFill>
                <a:latin typeface="Cambria"/>
                <a:cs typeface="Cambria"/>
              </a:rPr>
              <a:t>insegnamenti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e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il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30" dirty="0">
                <a:solidFill>
                  <a:srgbClr val="002060"/>
                </a:solidFill>
                <a:latin typeface="Cambria"/>
                <a:cs typeface="Cambria"/>
              </a:rPr>
              <a:t>semestre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5" dirty="0">
                <a:solidFill>
                  <a:srgbClr val="002060"/>
                </a:solidFill>
                <a:latin typeface="Cambria"/>
                <a:cs typeface="Cambria"/>
              </a:rPr>
              <a:t>di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erogazione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25" dirty="0">
                <a:solidFill>
                  <a:srgbClr val="002060"/>
                </a:solidFill>
                <a:latin typeface="Cambria"/>
                <a:cs typeface="Cambria"/>
              </a:rPr>
              <a:t>viene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5" dirty="0">
                <a:solidFill>
                  <a:srgbClr val="002060"/>
                </a:solidFill>
                <a:latin typeface="Cambria"/>
                <a:cs typeface="Cambria"/>
              </a:rPr>
              <a:t>deciso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5" dirty="0">
                <a:solidFill>
                  <a:srgbClr val="002060"/>
                </a:solidFill>
                <a:latin typeface="Cambria"/>
                <a:cs typeface="Cambria"/>
              </a:rPr>
              <a:t>di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30" dirty="0">
                <a:solidFill>
                  <a:srgbClr val="002060"/>
                </a:solidFill>
                <a:latin typeface="Cambria"/>
                <a:cs typeface="Cambria"/>
              </a:rPr>
              <a:t>anno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0" dirty="0">
                <a:solidFill>
                  <a:srgbClr val="002060"/>
                </a:solidFill>
                <a:latin typeface="Cambria"/>
                <a:cs typeface="Cambria"/>
              </a:rPr>
              <a:t>in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30" dirty="0">
                <a:solidFill>
                  <a:srgbClr val="002060"/>
                </a:solidFill>
                <a:latin typeface="Cambria"/>
                <a:cs typeface="Cambria"/>
              </a:rPr>
              <a:t>anno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quindi</a:t>
            </a:r>
            <a:r>
              <a:rPr sz="1800" spc="-5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60" dirty="0">
                <a:solidFill>
                  <a:srgbClr val="002060"/>
                </a:solidFill>
                <a:latin typeface="Cambria"/>
                <a:cs typeface="Cambria"/>
              </a:rPr>
              <a:t>ad</a:t>
            </a:r>
            <a:r>
              <a:rPr sz="1800" spc="-5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35" dirty="0">
                <a:solidFill>
                  <a:srgbClr val="002060"/>
                </a:solidFill>
                <a:latin typeface="Cambria"/>
                <a:cs typeface="Cambria"/>
              </a:rPr>
              <a:t>ora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20" dirty="0">
                <a:solidFill>
                  <a:srgbClr val="002060"/>
                </a:solidFill>
                <a:latin typeface="Cambria"/>
                <a:cs typeface="Cambria"/>
              </a:rPr>
              <a:t>non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è </a:t>
            </a:r>
            <a:r>
              <a:rPr sz="1800" spc="-38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0" dirty="0">
                <a:solidFill>
                  <a:srgbClr val="002060"/>
                </a:solidFill>
                <a:latin typeface="Cambria"/>
                <a:cs typeface="Cambria"/>
              </a:rPr>
              <a:t>possibile</a:t>
            </a:r>
            <a:r>
              <a:rPr sz="1800" spc="-6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0" dirty="0">
                <a:solidFill>
                  <a:srgbClr val="002060"/>
                </a:solidFill>
                <a:latin typeface="Cambria"/>
                <a:cs typeface="Cambria"/>
              </a:rPr>
              <a:t>indice</a:t>
            </a:r>
            <a:r>
              <a:rPr sz="1800" spc="-6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0" dirty="0">
                <a:solidFill>
                  <a:srgbClr val="002060"/>
                </a:solidFill>
                <a:latin typeface="Cambria"/>
                <a:cs typeface="Cambria"/>
              </a:rPr>
              <a:t>tali</a:t>
            </a:r>
            <a:r>
              <a:rPr sz="1800" spc="-6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14" dirty="0">
                <a:solidFill>
                  <a:srgbClr val="002060"/>
                </a:solidFill>
                <a:latin typeface="Cambria"/>
                <a:cs typeface="Cambria"/>
              </a:rPr>
              <a:t>dati</a:t>
            </a:r>
            <a:r>
              <a:rPr sz="1800" spc="-6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95" dirty="0">
                <a:solidFill>
                  <a:srgbClr val="002060"/>
                </a:solidFill>
                <a:latin typeface="Cambria"/>
                <a:cs typeface="Cambria"/>
              </a:rPr>
              <a:t>con</a:t>
            </a:r>
            <a:r>
              <a:rPr sz="1800" spc="-6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5" dirty="0">
                <a:solidFill>
                  <a:srgbClr val="002060"/>
                </a:solidFill>
                <a:latin typeface="Cambria"/>
                <a:cs typeface="Cambria"/>
              </a:rPr>
              <a:t>precisione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1715</Words>
  <Application>Microsoft Office PowerPoint</Application>
  <PresentationFormat>Widescreen</PresentationFormat>
  <Paragraphs>293</Paragraphs>
  <Slides>20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Arial MT</vt:lpstr>
      <vt:lpstr>Bodoni MT</vt:lpstr>
      <vt:lpstr>Calibri</vt:lpstr>
      <vt:lpstr>Cambria</vt:lpstr>
      <vt:lpstr>Wingdings</vt:lpstr>
      <vt:lpstr>Office Theme</vt:lpstr>
      <vt:lpstr>CdS in Scienze delle Attività Motorie  e Sportive</vt:lpstr>
      <vt:lpstr>Il Corso di Studi</vt:lpstr>
      <vt:lpstr>Il piano di studi</vt:lpstr>
      <vt:lpstr>Presentazione standard di PowerPoint</vt:lpstr>
      <vt:lpstr>Presentazione standard di PowerPoint</vt:lpstr>
      <vt:lpstr>Presentazione standard di PowerPoint</vt:lpstr>
      <vt:lpstr>Convenzione Unifg e Fidal – Brevetto istruttore Atletica </vt:lpstr>
      <vt:lpstr>Convenzione Unifg e Fidal – Brevetto istruttore Atletica </vt:lpstr>
      <vt:lpstr>Attività didattiche del secondo anno II</vt:lpstr>
      <vt:lpstr>Attività didattiche del secondo anno III</vt:lpstr>
      <vt:lpstr>Dove trovo l’orario delle lezioni?</vt:lpstr>
      <vt:lpstr>ORARIO DELLE LEZIONI</vt:lpstr>
      <vt:lpstr>SVOLGIMENTO LEZIONI: MODALITA’ BLENDED</vt:lpstr>
      <vt:lpstr>Portale E-learning</vt:lpstr>
      <vt:lpstr>ATTIVITÀ A SCELTA DELLO STUDENTE</vt:lpstr>
      <vt:lpstr>CORSI MOOC</vt:lpstr>
      <vt:lpstr>PROVE DI VERIFICA INIZIALE (PVI)</vt:lpstr>
      <vt:lpstr>TIROCINIO</vt:lpstr>
      <vt:lpstr>CERTIFICATO MEDICO</vt:lpstr>
      <vt:lpstr>CdL Scienze delle Attività Motorie  e Sportive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 in Scienze delle Attività Motorie  e Sportive</dc:title>
  <dc:creator>Mariasole Guerriero</dc:creator>
  <cp:lastModifiedBy>Mariasole Guerriero</cp:lastModifiedBy>
  <cp:revision>2</cp:revision>
  <dcterms:created xsi:type="dcterms:W3CDTF">2023-09-28T15:41:13Z</dcterms:created>
  <dcterms:modified xsi:type="dcterms:W3CDTF">2023-09-29T08:51:17Z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2022-10-02T00:00:00Z</vt:filetime>
  </property>
  <property fmtid="{D5CDD505-2E9C-101B-9397-08002B2CF9AE}" pid="3" name="LastSaved">
    <vt:filetime>2023-09-28T00:00:00Z</vt:filetime>
  </property>
</Properties>
</file>